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wav" ContentType="audio/x-wav"/>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1"/>
  </p:notesMasterIdLst>
  <p:sldIdLst>
    <p:sldId id="256" r:id="rId2"/>
    <p:sldId id="308" r:id="rId3"/>
    <p:sldId id="327" r:id="rId4"/>
    <p:sldId id="326" r:id="rId5"/>
    <p:sldId id="310" r:id="rId6"/>
    <p:sldId id="336" r:id="rId7"/>
    <p:sldId id="317" r:id="rId8"/>
    <p:sldId id="337" r:id="rId9"/>
    <p:sldId id="271" r:id="rId10"/>
    <p:sldId id="303" r:id="rId11"/>
    <p:sldId id="328" r:id="rId12"/>
    <p:sldId id="329" r:id="rId13"/>
    <p:sldId id="330" r:id="rId14"/>
    <p:sldId id="331" r:id="rId15"/>
    <p:sldId id="332" r:id="rId16"/>
    <p:sldId id="333" r:id="rId17"/>
    <p:sldId id="334" r:id="rId18"/>
    <p:sldId id="325" r:id="rId19"/>
    <p:sldId id="25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B/RJ+K5bNS3QRuKtWduJeIPXbu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范宇清" initials="" lastIdx="5" clrIdx="0"/>
  <p:cmAuthor id="1" name="陳家華" initials="" lastIdx="5" clrIdx="1"/>
  <p:cmAuthor id="2" name="吳忻絨" initials="" lastIdx="1" clrIdx="2"/>
  <p:cmAuthor id="3" name="周文昱" initials="" lastIdx="5" clrIdx="3"/>
  <p:cmAuthor id="4" name="羅丞佐" initials="" lastIdx="1" clrIdx="4"/>
  <p:cmAuthor id="5" name="鄭文洋" initials="" lastIdx="1" clrIdx="5"/>
  <p:cmAuthor id="6" name="Win10" initials="W" lastIdx="1" clrIdx="6">
    <p:extLst>
      <p:ext uri="{19B8F6BF-5375-455C-9EA6-DF929625EA0E}">
        <p15:presenceInfo xmlns:p15="http://schemas.microsoft.com/office/powerpoint/2012/main" userId="11c4a2f168e109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1AF"/>
    <a:srgbClr val="FFED4C"/>
    <a:srgbClr val="FF0000"/>
    <a:srgbClr val="FFFFFF"/>
    <a:srgbClr val="E2F0D9"/>
    <a:srgbClr val="F3D9D9"/>
    <a:srgbClr val="DEEBF7"/>
    <a:srgbClr val="FF914D"/>
    <a:srgbClr val="FF9900"/>
    <a:srgbClr val="DE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9B3061-E950-4480-9493-A55198CFD75A}">
  <a:tblStyle styleId="{FE9B3061-E950-4480-9493-A55198CFD7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486" autoAdjust="0"/>
  </p:normalViewPr>
  <p:slideViewPr>
    <p:cSldViewPr snapToGrid="0">
      <p:cViewPr varScale="1">
        <p:scale>
          <a:sx n="113" d="100"/>
          <a:sy n="113" d="100"/>
        </p:scale>
        <p:origin x="8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59"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ownloads\21%20&#19990;&#32000;&#22291;&#24418;&#22294;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2063967348103379E-3"/>
          <c:y val="6.3218390804597707E-2"/>
          <c:w val="0.96181975727805757"/>
          <c:h val="0.93678160919540232"/>
        </c:manualLayout>
      </c:layout>
      <c:pie3DChart>
        <c:varyColors val="1"/>
        <c:ser>
          <c:idx val="0"/>
          <c:order val="0"/>
          <c:tx>
            <c:strRef>
              <c:f>資產!$C$1</c:f>
              <c:strCache>
                <c:ptCount val="1"/>
                <c:pt idx="0">
                  <c:v>金額</c:v>
                </c:pt>
              </c:strCache>
            </c:strRef>
          </c:tx>
          <c:spPr>
            <a:ln>
              <a:noFill/>
            </a:ln>
          </c:spPr>
          <c:explosion val="6"/>
          <c:dPt>
            <c:idx val="0"/>
            <c:bubble3D val="0"/>
            <c:spPr>
              <a:solidFill>
                <a:srgbClr val="76DD43"/>
              </a:solidFill>
              <a:ln w="25400">
                <a:noFill/>
              </a:ln>
              <a:effectLst/>
              <a:sp3d/>
            </c:spPr>
            <c:extLst>
              <c:ext xmlns:c16="http://schemas.microsoft.com/office/drawing/2014/chart" uri="{C3380CC4-5D6E-409C-BE32-E72D297353CC}">
                <c16:uniqueId val="{00000001-CBA8-4CBC-94B1-5DC68CDFF98B}"/>
              </c:ext>
            </c:extLst>
          </c:dPt>
          <c:dPt>
            <c:idx val="1"/>
            <c:bubble3D val="0"/>
            <c:spPr>
              <a:solidFill>
                <a:srgbClr val="FFFF00"/>
              </a:solidFill>
              <a:ln w="25400">
                <a:noFill/>
              </a:ln>
              <a:effectLst/>
              <a:sp3d/>
            </c:spPr>
            <c:extLst>
              <c:ext xmlns:c16="http://schemas.microsoft.com/office/drawing/2014/chart" uri="{C3380CC4-5D6E-409C-BE32-E72D297353CC}">
                <c16:uniqueId val="{00000003-CBA8-4CBC-94B1-5DC68CDFF98B}"/>
              </c:ext>
            </c:extLst>
          </c:dPt>
          <c:dPt>
            <c:idx val="2"/>
            <c:bubble3D val="0"/>
            <c:spPr>
              <a:solidFill>
                <a:srgbClr val="FF0000"/>
              </a:solidFill>
              <a:ln w="25400">
                <a:noFill/>
              </a:ln>
              <a:effectLst/>
              <a:sp3d/>
            </c:spPr>
            <c:extLst>
              <c:ext xmlns:c16="http://schemas.microsoft.com/office/drawing/2014/chart" uri="{C3380CC4-5D6E-409C-BE32-E72D297353CC}">
                <c16:uniqueId val="{00000005-CBA8-4CBC-94B1-5DC68CDFF98B}"/>
              </c:ext>
            </c:extLst>
          </c:dPt>
          <c:dPt>
            <c:idx val="3"/>
            <c:bubble3D val="0"/>
            <c:spPr>
              <a:solidFill>
                <a:srgbClr val="FFB001"/>
              </a:solidFill>
              <a:ln w="25400">
                <a:noFill/>
              </a:ln>
              <a:effectLst/>
              <a:sp3d/>
            </c:spPr>
            <c:extLst>
              <c:ext xmlns:c16="http://schemas.microsoft.com/office/drawing/2014/chart" uri="{C3380CC4-5D6E-409C-BE32-E72D297353CC}">
                <c16:uniqueId val="{00000007-CBA8-4CBC-94B1-5DC68CDFF98B}"/>
              </c:ext>
            </c:extLst>
          </c:dPt>
          <c:dLbls>
            <c:dLbl>
              <c:idx val="0"/>
              <c:layout>
                <c:manualLayout>
                  <c:x val="0.18282648972369636"/>
                  <c:y val="-0.1974769209883247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BA8-4CBC-94B1-5DC68CDFF98B}"/>
                </c:ext>
              </c:extLst>
            </c:dLbl>
            <c:dLbl>
              <c:idx val="1"/>
              <c:layout>
                <c:manualLayout>
                  <c:x val="0.11268126029265445"/>
                  <c:y val="0.1097547289347452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BA8-4CBC-94B1-5DC68CDFF98B}"/>
                </c:ext>
              </c:extLst>
            </c:dLbl>
            <c:dLbl>
              <c:idx val="2"/>
              <c:layout>
                <c:manualLayout>
                  <c:x val="-0.10574765701898121"/>
                  <c:y val="0.1068811657163544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BA8-4CBC-94B1-5DC68CDFF98B}"/>
                </c:ext>
              </c:extLst>
            </c:dLbl>
            <c:dLbl>
              <c:idx val="3"/>
              <c:layout>
                <c:manualLayout>
                  <c:x val="-0.27940147390879944"/>
                  <c:y val="-0.2707643225631278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BA8-4CBC-94B1-5DC68CDFF98B}"/>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資產!$B$2:$B$5</c:f>
              <c:strCache>
                <c:ptCount val="4"/>
                <c:pt idx="0">
                  <c:v>第3級 </c:v>
                </c:pt>
                <c:pt idx="1">
                  <c:v>第4級</c:v>
                </c:pt>
                <c:pt idx="2">
                  <c:v>第1級</c:v>
                </c:pt>
                <c:pt idx="3">
                  <c:v>第2級</c:v>
                </c:pt>
              </c:strCache>
            </c:strRef>
          </c:cat>
          <c:val>
            <c:numRef>
              <c:f>資產!$C$2:$C$5</c:f>
              <c:numCache>
                <c:formatCode>_-"NT$"* #,##0_ ;_-"NT$"* \-#,##0\ ;_-"NT$"* "-"_ ;_-@_ </c:formatCode>
                <c:ptCount val="4"/>
                <c:pt idx="0">
                  <c:v>18</c:v>
                </c:pt>
                <c:pt idx="1">
                  <c:v>25</c:v>
                </c:pt>
                <c:pt idx="2">
                  <c:v>8</c:v>
                </c:pt>
                <c:pt idx="3">
                  <c:v>42</c:v>
                </c:pt>
              </c:numCache>
            </c:numRef>
          </c:val>
          <c:extLst>
            <c:ext xmlns:c16="http://schemas.microsoft.com/office/drawing/2014/chart" uri="{C3380CC4-5D6E-409C-BE32-E72D297353CC}">
              <c16:uniqueId val="{00000008-CBA8-4CBC-94B1-5DC68CDFF98B}"/>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2063967348103379E-3"/>
          <c:y val="6.3218390804597707E-2"/>
          <c:w val="0.96181975727805757"/>
          <c:h val="0.93678160919540232"/>
        </c:manualLayout>
      </c:layout>
      <c:pie3DChart>
        <c:varyColors val="1"/>
        <c:ser>
          <c:idx val="0"/>
          <c:order val="0"/>
          <c:tx>
            <c:strRef>
              <c:f>資產!$C$1</c:f>
              <c:strCache>
                <c:ptCount val="1"/>
                <c:pt idx="0">
                  <c:v>金額</c:v>
                </c:pt>
              </c:strCache>
            </c:strRef>
          </c:tx>
          <c:spPr>
            <a:ln>
              <a:noFill/>
            </a:ln>
          </c:spPr>
          <c:explosion val="6"/>
          <c:dPt>
            <c:idx val="0"/>
            <c:bubble3D val="0"/>
            <c:spPr>
              <a:solidFill>
                <a:srgbClr val="76DD43"/>
              </a:solidFill>
              <a:ln w="25400">
                <a:noFill/>
              </a:ln>
              <a:effectLst/>
              <a:sp3d/>
            </c:spPr>
            <c:extLst>
              <c:ext xmlns:c16="http://schemas.microsoft.com/office/drawing/2014/chart" uri="{C3380CC4-5D6E-409C-BE32-E72D297353CC}">
                <c16:uniqueId val="{00000001-6B7C-465C-9734-E6870FBF5780}"/>
              </c:ext>
            </c:extLst>
          </c:dPt>
          <c:dPt>
            <c:idx val="1"/>
            <c:bubble3D val="0"/>
            <c:spPr>
              <a:solidFill>
                <a:srgbClr val="FFFF00"/>
              </a:solidFill>
              <a:ln w="25400">
                <a:noFill/>
              </a:ln>
              <a:effectLst/>
              <a:sp3d/>
            </c:spPr>
            <c:extLst>
              <c:ext xmlns:c16="http://schemas.microsoft.com/office/drawing/2014/chart" uri="{C3380CC4-5D6E-409C-BE32-E72D297353CC}">
                <c16:uniqueId val="{00000003-6B7C-465C-9734-E6870FBF5780}"/>
              </c:ext>
            </c:extLst>
          </c:dPt>
          <c:dPt>
            <c:idx val="2"/>
            <c:bubble3D val="0"/>
            <c:spPr>
              <a:solidFill>
                <a:srgbClr val="FF0000"/>
              </a:solidFill>
              <a:ln w="25400">
                <a:noFill/>
              </a:ln>
              <a:effectLst/>
              <a:sp3d/>
            </c:spPr>
            <c:extLst>
              <c:ext xmlns:c16="http://schemas.microsoft.com/office/drawing/2014/chart" uri="{C3380CC4-5D6E-409C-BE32-E72D297353CC}">
                <c16:uniqueId val="{00000005-6B7C-465C-9734-E6870FBF5780}"/>
              </c:ext>
            </c:extLst>
          </c:dPt>
          <c:dPt>
            <c:idx val="3"/>
            <c:bubble3D val="0"/>
            <c:spPr>
              <a:solidFill>
                <a:srgbClr val="FFB001"/>
              </a:solidFill>
              <a:ln w="25400">
                <a:noFill/>
              </a:ln>
              <a:effectLst/>
              <a:sp3d/>
            </c:spPr>
            <c:extLst>
              <c:ext xmlns:c16="http://schemas.microsoft.com/office/drawing/2014/chart" uri="{C3380CC4-5D6E-409C-BE32-E72D297353CC}">
                <c16:uniqueId val="{00000007-6B7C-465C-9734-E6870FBF5780}"/>
              </c:ext>
            </c:extLst>
          </c:dPt>
          <c:dLbls>
            <c:dLbl>
              <c:idx val="0"/>
              <c:layout>
                <c:manualLayout>
                  <c:x val="0.18282648972369636"/>
                  <c:y val="-0.1974769209883247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B7C-465C-9734-E6870FBF5780}"/>
                </c:ext>
              </c:extLst>
            </c:dLbl>
            <c:dLbl>
              <c:idx val="1"/>
              <c:layout>
                <c:manualLayout>
                  <c:x val="0.11268126029265445"/>
                  <c:y val="0.1097547289347452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7C-465C-9734-E6870FBF5780}"/>
                </c:ext>
              </c:extLst>
            </c:dLbl>
            <c:dLbl>
              <c:idx val="2"/>
              <c:layout>
                <c:manualLayout>
                  <c:x val="-0.10574765701898121"/>
                  <c:y val="0.10688116571635441"/>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7C-465C-9734-E6870FBF5780}"/>
                </c:ext>
              </c:extLst>
            </c:dLbl>
            <c:dLbl>
              <c:idx val="3"/>
              <c:layout>
                <c:manualLayout>
                  <c:x val="-0.27940147390879944"/>
                  <c:y val="-0.2707643225631278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7C-465C-9734-E6870FBF5780}"/>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資產!$B$2:$B$5</c:f>
              <c:strCache>
                <c:ptCount val="4"/>
                <c:pt idx="0">
                  <c:v>第3級 </c:v>
                </c:pt>
                <c:pt idx="1">
                  <c:v>第4級</c:v>
                </c:pt>
                <c:pt idx="2">
                  <c:v>第1級</c:v>
                </c:pt>
                <c:pt idx="3">
                  <c:v>第2級</c:v>
                </c:pt>
              </c:strCache>
            </c:strRef>
          </c:cat>
          <c:val>
            <c:numRef>
              <c:f>資產!$C$2:$C$5</c:f>
              <c:numCache>
                <c:formatCode>_-"NT$"* #,##0_ ;_-"NT$"* \-#,##0\ ;_-"NT$"* "-"_ ;_-@_ </c:formatCode>
                <c:ptCount val="4"/>
                <c:pt idx="0">
                  <c:v>18</c:v>
                </c:pt>
                <c:pt idx="1">
                  <c:v>25</c:v>
                </c:pt>
                <c:pt idx="2">
                  <c:v>8</c:v>
                </c:pt>
                <c:pt idx="3">
                  <c:v>42</c:v>
                </c:pt>
              </c:numCache>
            </c:numRef>
          </c:val>
          <c:extLst>
            <c:ext xmlns:c16="http://schemas.microsoft.com/office/drawing/2014/chart" uri="{C3380CC4-5D6E-409C-BE32-E72D297353CC}">
              <c16:uniqueId val="{00000008-6B7C-465C-9734-E6870FBF578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時間可以縮短一點</a:t>
            </a:r>
            <a:endParaRPr dirty="0"/>
          </a:p>
        </p:txBody>
      </p:sp>
      <p:sp>
        <p:nvSpPr>
          <p:cNvPr id="35" name="Google Shape;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4" name="Google Shape;20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7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49286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03245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indent="-285750">
              <a:lnSpc>
                <a:spcPct val="200000"/>
              </a:lnSpc>
              <a:buFont typeface="Arial" panose="020B0604020202020204" pitchFamily="34" charset="0"/>
              <a:buChar char="•"/>
            </a:pPr>
            <a:r>
              <a:rPr lang="zh-TW" altLang="en-US" sz="1100" dirty="0">
                <a:latin typeface="微軟正黑體" panose="020B0604030504040204" pitchFamily="34" charset="-120"/>
                <a:ea typeface="微軟正黑體" panose="020B0604030504040204" pitchFamily="34" charset="-120"/>
              </a:rPr>
              <a:t>對病人來說所有需求都是緊急的</a:t>
            </a:r>
            <a:endParaRPr lang="en-US" altLang="zh-TW" sz="1100" dirty="0">
              <a:latin typeface="微軟正黑體" panose="020B0604030504040204" pitchFamily="34" charset="-120"/>
              <a:ea typeface="微軟正黑體" panose="020B0604030504040204" pitchFamily="34" charset="-120"/>
            </a:endParaRPr>
          </a:p>
          <a:p>
            <a:pPr marL="171450" lvl="0" indent="-171450" algn="l" rtl="0">
              <a:lnSpc>
                <a:spcPct val="100000"/>
              </a:lnSpc>
              <a:spcBef>
                <a:spcPts val="0"/>
              </a:spcBef>
              <a:spcAft>
                <a:spcPts val="0"/>
              </a:spcAft>
              <a:buSzPts val="1100"/>
            </a:pPr>
            <a:r>
              <a:rPr lang="zh-TW" altLang="en-US" dirty="0"/>
              <a:t>迴避掉只有國語</a:t>
            </a:r>
            <a:endParaRPr lang="en-US" altLang="zh-TW" dirty="0"/>
          </a:p>
        </p:txBody>
      </p:sp>
      <p:sp>
        <p:nvSpPr>
          <p:cNvPr id="204" name="Google Shape;20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800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現在醫院紅玲的現況</a:t>
            </a:r>
            <a:endParaRPr lang="en-US" altLang="zh-TW" dirty="0"/>
          </a:p>
          <a:p>
            <a:r>
              <a:rPr lang="zh-TW" altLang="en-US" dirty="0"/>
              <a:t>➡️病人按下紅玲➡️護理站的電話響起同時會顯示是哪一床按的紅玲➡️護理人員就必須走到護理站去接聽才能得知病人需求➡️接著這邊舉例三種病人的需求</a:t>
            </a:r>
            <a:endParaRPr lang="en-US" altLang="zh-TW" dirty="0"/>
          </a:p>
          <a:p>
            <a:r>
              <a:rPr lang="zh-TW" altLang="en-US" dirty="0"/>
              <a:t>其實很多時候我們並沒有辦法回到護理站去接聽電話，因此我們希望將</a:t>
            </a:r>
            <a:r>
              <a:rPr lang="en-US" altLang="zh-TW" dirty="0"/>
              <a:t>ALIZARING</a:t>
            </a:r>
            <a:r>
              <a:rPr lang="zh-TW" altLang="en-US" dirty="0"/>
              <a:t>這個裝置放在工作車上，並且透過語音辨識將病人需求做分級，就能即時得知病人需求。</a:t>
            </a:r>
            <a:endParaRPr lang="en-US" altLang="zh-TW" dirty="0"/>
          </a:p>
        </p:txBody>
      </p:sp>
    </p:spTree>
    <p:extLst>
      <p:ext uri="{BB962C8B-B14F-4D97-AF65-F5344CB8AC3E}">
        <p14:creationId xmlns:p14="http://schemas.microsoft.com/office/powerpoint/2010/main" val="54736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因為我們希望系統幫助我們分級，所以我們做了問卷調查</a:t>
            </a:r>
            <a:r>
              <a:rPr lang="en-US" altLang="zh-TW" dirty="0"/>
              <a:t>….</a:t>
            </a:r>
            <a:endParaRPr lang="zh-TW" altLang="en-US" dirty="0"/>
          </a:p>
        </p:txBody>
      </p:sp>
    </p:spTree>
    <p:extLst>
      <p:ext uri="{BB962C8B-B14F-4D97-AF65-F5344CB8AC3E}">
        <p14:creationId xmlns:p14="http://schemas.microsoft.com/office/powerpoint/2010/main" val="4214104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因為我們希望系統幫助我們分級，所以我們做了問卷調查</a:t>
            </a:r>
            <a:r>
              <a:rPr lang="en-US" altLang="zh-TW" dirty="0"/>
              <a:t>….</a:t>
            </a:r>
            <a:endParaRPr lang="zh-TW" altLang="en-US" dirty="0"/>
          </a:p>
        </p:txBody>
      </p:sp>
    </p:spTree>
    <p:extLst>
      <p:ext uri="{BB962C8B-B14F-4D97-AF65-F5344CB8AC3E}">
        <p14:creationId xmlns:p14="http://schemas.microsoft.com/office/powerpoint/2010/main" val="1563803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因為我們希望系統幫助我們分級，所以我們做了問卷調查</a:t>
            </a:r>
            <a:r>
              <a:rPr lang="en-US" altLang="zh-TW" dirty="0"/>
              <a:t>….</a:t>
            </a:r>
            <a:endParaRPr lang="zh-TW" altLang="en-US" dirty="0"/>
          </a:p>
        </p:txBody>
      </p:sp>
    </p:spTree>
    <p:extLst>
      <p:ext uri="{BB962C8B-B14F-4D97-AF65-F5344CB8AC3E}">
        <p14:creationId xmlns:p14="http://schemas.microsoft.com/office/powerpoint/2010/main" val="219682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因為我們希望系統幫助我們分級，所以我們做了問卷調查</a:t>
            </a:r>
            <a:r>
              <a:rPr lang="en-US" altLang="zh-TW" dirty="0"/>
              <a:t>….</a:t>
            </a:r>
            <a:endParaRPr lang="zh-TW" altLang="en-US" dirty="0"/>
          </a:p>
        </p:txBody>
      </p:sp>
    </p:spTree>
    <p:extLst>
      <p:ext uri="{BB962C8B-B14F-4D97-AF65-F5344CB8AC3E}">
        <p14:creationId xmlns:p14="http://schemas.microsoft.com/office/powerpoint/2010/main" val="3109299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3231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155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改圖片 等長等寬</a:t>
            </a:r>
            <a:endParaRPr dirty="0"/>
          </a:p>
        </p:txBody>
      </p:sp>
      <p:sp>
        <p:nvSpPr>
          <p:cNvPr id="213" name="Google Shape;21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6"/>
          <p:cNvSpPr txBox="1">
            <a:spLocks noGrp="1"/>
          </p:cNvSpPr>
          <p:nvPr>
            <p:ph type="ctrTitle"/>
          </p:nvPr>
        </p:nvSpPr>
        <p:spPr>
          <a:xfrm>
            <a:off x="6930759" y="1371600"/>
            <a:ext cx="4553318" cy="222884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4400"/>
              <a:buFont typeface="Calibri"/>
              <a:buNone/>
              <a:defRPr sz="44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6"/>
          <p:cNvSpPr txBox="1">
            <a:spLocks noGrp="1"/>
          </p:cNvSpPr>
          <p:nvPr>
            <p:ph type="subTitle" idx="1"/>
          </p:nvPr>
        </p:nvSpPr>
        <p:spPr>
          <a:xfrm>
            <a:off x="6930759" y="3810000"/>
            <a:ext cx="4553318" cy="104713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6"/>
          <p:cNvSpPr txBox="1">
            <a:spLocks noGrp="1"/>
          </p:cNvSpPr>
          <p:nvPr>
            <p:ph type="sldNum" idx="12"/>
          </p:nvPr>
        </p:nvSpPr>
        <p:spPr>
          <a:xfrm>
            <a:off x="-2069592"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24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7"/>
          <p:cNvSpPr txBox="1">
            <a:spLocks noGrp="1"/>
          </p:cNvSpPr>
          <p:nvPr>
            <p:ph type="title"/>
          </p:nvPr>
        </p:nvSpPr>
        <p:spPr>
          <a:xfrm>
            <a:off x="838200" y="443373"/>
            <a:ext cx="10515600" cy="913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7"/>
          <p:cNvSpPr txBox="1">
            <a:spLocks noGrp="1"/>
          </p:cNvSpPr>
          <p:nvPr>
            <p:ph type="sldNum" idx="12"/>
          </p:nvPr>
        </p:nvSpPr>
        <p:spPr>
          <a:xfrm>
            <a:off x="196596" y="6366129"/>
            <a:ext cx="48615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20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標題及內容">
  <p:cSld name="1_標題及內容">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48"/>
          <p:cNvSpPr txBox="1">
            <a:spLocks noGrp="1"/>
          </p:cNvSpPr>
          <p:nvPr>
            <p:ph type="title"/>
          </p:nvPr>
        </p:nvSpPr>
        <p:spPr>
          <a:xfrm>
            <a:off x="838200" y="443373"/>
            <a:ext cx="10515600" cy="9139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6F78DDD9-C233-6B65-BFB9-9A109ECFE4D5}"/>
              </a:ext>
            </a:extLst>
          </p:cNvPr>
          <p:cNvSpPr>
            <a:spLocks noGrp="1"/>
          </p:cNvSpPr>
          <p:nvPr>
            <p:ph type="dt" sz="half" idx="10"/>
          </p:nvPr>
        </p:nvSpPr>
        <p:spPr/>
        <p:txBody>
          <a:bodyPr/>
          <a:lstStyle/>
          <a:p>
            <a:fld id="{006CAE06-7FCC-4762-AA4C-6FCA34B0872B}" type="datetimeFigureOut">
              <a:rPr lang="zh-TW" altLang="en-US" smtClean="0"/>
              <a:t>2023/7/16</a:t>
            </a:fld>
            <a:endParaRPr lang="zh-TW" altLang="en-US"/>
          </a:p>
        </p:txBody>
      </p:sp>
      <p:sp>
        <p:nvSpPr>
          <p:cNvPr id="3" name="頁尾版面配置區 2">
            <a:extLst>
              <a:ext uri="{FF2B5EF4-FFF2-40B4-BE49-F238E27FC236}">
                <a16:creationId xmlns:a16="http://schemas.microsoft.com/office/drawing/2014/main" id="{EA6D648B-2193-111A-9DE8-114FABF3430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41B8C6B-FF3E-D9B6-A9A3-C73EFFFB6A64}"/>
              </a:ext>
            </a:extLst>
          </p:cNvPr>
          <p:cNvSpPr>
            <a:spLocks noGrp="1"/>
          </p:cNvSpPr>
          <p:nvPr>
            <p:ph type="sldNum" sz="quarter" idx="12"/>
          </p:nvPr>
        </p:nvSpPr>
        <p:spPr/>
        <p:txBody>
          <a:bodyPr/>
          <a:lstStyle/>
          <a:p>
            <a:fld id="{CA789C73-D46B-41BC-98BA-342E947D706F}" type="slidenum">
              <a:rPr lang="zh-TW" altLang="en-US" smtClean="0"/>
              <a:t>‹#›</a:t>
            </a:fld>
            <a:endParaRPr lang="zh-TW" altLang="en-US"/>
          </a:p>
        </p:txBody>
      </p:sp>
    </p:spTree>
    <p:extLst>
      <p:ext uri="{BB962C8B-B14F-4D97-AF65-F5344CB8AC3E}">
        <p14:creationId xmlns:p14="http://schemas.microsoft.com/office/powerpoint/2010/main" val="11018732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3" Type="http://schemas.openxmlformats.org/officeDocument/2006/relationships/image" Target="../media/image5.jpg"/><Relationship Id="rId18" Type="http://schemas.openxmlformats.org/officeDocument/2006/relationships/image" Target="../media/image10.png"/><Relationship Id="rId26" Type="http://schemas.openxmlformats.org/officeDocument/2006/relationships/image" Target="../media/image18.png"/><Relationship Id="rId3" Type="http://schemas.microsoft.com/office/2007/relationships/media" Target="../media/media2.wav"/><Relationship Id="rId21" Type="http://schemas.openxmlformats.org/officeDocument/2006/relationships/image" Target="../media/image13.png"/><Relationship Id="rId34" Type="http://schemas.openxmlformats.org/officeDocument/2006/relationships/image" Target="../media/image26.png"/><Relationship Id="rId7" Type="http://schemas.microsoft.com/office/2007/relationships/media" Target="../media/media4.wav"/><Relationship Id="rId12" Type="http://schemas.openxmlformats.org/officeDocument/2006/relationships/notesSlide" Target="../notesSlides/notesSlide2.xml"/><Relationship Id="rId17" Type="http://schemas.openxmlformats.org/officeDocument/2006/relationships/image" Target="../media/image9.png"/><Relationship Id="rId25" Type="http://schemas.openxmlformats.org/officeDocument/2006/relationships/image" Target="../media/image17.png"/><Relationship Id="rId33" Type="http://schemas.openxmlformats.org/officeDocument/2006/relationships/image" Target="../media/image25.png"/><Relationship Id="rId2" Type="http://schemas.openxmlformats.org/officeDocument/2006/relationships/video" Target="../media/media1.mp4"/><Relationship Id="rId16" Type="http://schemas.openxmlformats.org/officeDocument/2006/relationships/image" Target="../media/image8.png"/><Relationship Id="rId20" Type="http://schemas.openxmlformats.org/officeDocument/2006/relationships/image" Target="../media/image12.png"/><Relationship Id="rId29" Type="http://schemas.openxmlformats.org/officeDocument/2006/relationships/image" Target="../media/image21.png"/><Relationship Id="rId1" Type="http://schemas.microsoft.com/office/2007/relationships/media" Target="../media/media1.mp4"/><Relationship Id="rId6" Type="http://schemas.openxmlformats.org/officeDocument/2006/relationships/audio" Target="../media/media3.mp3"/><Relationship Id="rId11" Type="http://schemas.openxmlformats.org/officeDocument/2006/relationships/slideLayout" Target="../slideLayouts/slideLayout2.xml"/><Relationship Id="rId24" Type="http://schemas.openxmlformats.org/officeDocument/2006/relationships/image" Target="../media/image16.png"/><Relationship Id="rId32" Type="http://schemas.openxmlformats.org/officeDocument/2006/relationships/image" Target="../media/image24.png"/><Relationship Id="rId5" Type="http://schemas.microsoft.com/office/2007/relationships/media" Target="../media/media3.mp3"/><Relationship Id="rId15" Type="http://schemas.openxmlformats.org/officeDocument/2006/relationships/image" Target="../media/image7.png"/><Relationship Id="rId23" Type="http://schemas.openxmlformats.org/officeDocument/2006/relationships/image" Target="../media/image15.png"/><Relationship Id="rId28" Type="http://schemas.openxmlformats.org/officeDocument/2006/relationships/image" Target="../media/image20.png"/><Relationship Id="rId10" Type="http://schemas.openxmlformats.org/officeDocument/2006/relationships/audio" Target="../media/media5.wav"/><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6.png"/><Relationship Id="rId22" Type="http://schemas.openxmlformats.org/officeDocument/2006/relationships/image" Target="../media/image14.png"/><Relationship Id="rId27" Type="http://schemas.openxmlformats.org/officeDocument/2006/relationships/image" Target="../media/image19.png"/><Relationship Id="rId30" Type="http://schemas.openxmlformats.org/officeDocument/2006/relationships/image" Target="../media/image22.png"/><Relationship Id="rId8" Type="http://schemas.openxmlformats.org/officeDocument/2006/relationships/audio" Target="../media/media4.wav"/></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6" name="矩形 5"/>
          <p:cNvSpPr/>
          <p:nvPr/>
        </p:nvSpPr>
        <p:spPr>
          <a:xfrm>
            <a:off x="6437744" y="2254833"/>
            <a:ext cx="5490095" cy="2742040"/>
          </a:xfrm>
          <a:prstGeom prst="rect">
            <a:avLst/>
          </a:prstGeom>
          <a:solidFill>
            <a:srgbClr val="F8F8F8">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Google Shape;38;p1"/>
          <p:cNvSpPr txBox="1">
            <a:spLocks noGrp="1"/>
          </p:cNvSpPr>
          <p:nvPr>
            <p:ph type="subTitle" idx="1"/>
          </p:nvPr>
        </p:nvSpPr>
        <p:spPr>
          <a:xfrm>
            <a:off x="5524629" y="5191561"/>
            <a:ext cx="6422100" cy="14034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chemeClr val="lt1"/>
              </a:buClr>
              <a:buSzPts val="2800"/>
              <a:buNone/>
            </a:pPr>
            <a:r>
              <a:rPr lang="zh-TW" sz="2800" b="1" dirty="0">
                <a:latin typeface="Microsoft JhengHei"/>
                <a:ea typeface="Microsoft JhengHei"/>
                <a:cs typeface="Microsoft JhengHei"/>
                <a:sym typeface="Microsoft JhengHei"/>
              </a:rPr>
              <a:t>陽交電機</a:t>
            </a:r>
            <a:r>
              <a:rPr lang="zh-TW" sz="2800" dirty="0">
                <a:latin typeface="Microsoft JhengHei"/>
                <a:ea typeface="Microsoft JhengHei"/>
                <a:cs typeface="Microsoft JhengHei"/>
                <a:sym typeface="Microsoft JhengHei"/>
              </a:rPr>
              <a:t> </a:t>
            </a:r>
            <a:r>
              <a:rPr lang="zh-TW" dirty="0">
                <a:latin typeface="Microsoft JhengHei"/>
                <a:ea typeface="Microsoft JhengHei"/>
                <a:cs typeface="Microsoft JhengHei"/>
                <a:sym typeface="Microsoft JhengHei"/>
              </a:rPr>
              <a:t>范宇清 鄭文洋 何祁恩</a:t>
            </a:r>
            <a:endParaRPr dirty="0">
              <a:latin typeface="Microsoft JhengHei"/>
              <a:ea typeface="Microsoft JhengHei"/>
              <a:cs typeface="Microsoft JhengHei"/>
              <a:sym typeface="Microsoft JhengHei"/>
            </a:endParaRPr>
          </a:p>
          <a:p>
            <a:pPr marL="0" lvl="0" indent="0" algn="r" rtl="0">
              <a:lnSpc>
                <a:spcPct val="100000"/>
              </a:lnSpc>
              <a:spcBef>
                <a:spcPts val="1000"/>
              </a:spcBef>
              <a:spcAft>
                <a:spcPts val="0"/>
              </a:spcAft>
              <a:buClr>
                <a:schemeClr val="lt1"/>
              </a:buClr>
              <a:buSzPts val="2800"/>
              <a:buNone/>
            </a:pPr>
            <a:r>
              <a:rPr lang="zh-TW" sz="2800" b="1" dirty="0">
                <a:latin typeface="Microsoft JhengHei"/>
                <a:ea typeface="Microsoft JhengHei"/>
                <a:cs typeface="Microsoft JhengHei"/>
                <a:sym typeface="Microsoft JhengHei"/>
              </a:rPr>
              <a:t>長</a:t>
            </a:r>
            <a:r>
              <a:rPr lang="zh-TW" altLang="en-US" sz="2800" b="1" dirty="0">
                <a:latin typeface="Microsoft JhengHei"/>
                <a:ea typeface="Microsoft JhengHei"/>
                <a:cs typeface="Microsoft JhengHei"/>
                <a:sym typeface="Microsoft JhengHei"/>
              </a:rPr>
              <a:t>庚</a:t>
            </a:r>
            <a:r>
              <a:rPr lang="zh-TW" sz="2800" b="1" dirty="0">
                <a:latin typeface="Microsoft JhengHei"/>
                <a:ea typeface="Microsoft JhengHei"/>
                <a:cs typeface="Microsoft JhengHei"/>
                <a:sym typeface="Microsoft JhengHei"/>
              </a:rPr>
              <a:t>護理</a:t>
            </a:r>
            <a:r>
              <a:rPr lang="zh-TW" sz="2800" dirty="0">
                <a:latin typeface="Microsoft JhengHei"/>
                <a:ea typeface="Microsoft JhengHei"/>
                <a:cs typeface="Microsoft JhengHei"/>
                <a:sym typeface="Microsoft JhengHei"/>
              </a:rPr>
              <a:t> </a:t>
            </a:r>
            <a:r>
              <a:rPr lang="zh-TW" dirty="0">
                <a:latin typeface="Microsoft JhengHei"/>
                <a:ea typeface="Microsoft JhengHei"/>
                <a:cs typeface="Microsoft JhengHei"/>
                <a:sym typeface="Microsoft JhengHei"/>
              </a:rPr>
              <a:t>陳家華 吳忻絨 周文昱 羅丞佐</a:t>
            </a:r>
            <a:endParaRPr sz="2800" dirty="0">
              <a:latin typeface="Microsoft JhengHei"/>
              <a:ea typeface="Microsoft JhengHei"/>
              <a:cs typeface="Microsoft JhengHei"/>
              <a:sym typeface="Microsoft JhengHei"/>
            </a:endParaRPr>
          </a:p>
        </p:txBody>
      </p:sp>
      <p:sp>
        <p:nvSpPr>
          <p:cNvPr id="39" name="Google Shape;39;p1"/>
          <p:cNvSpPr txBox="1"/>
          <p:nvPr/>
        </p:nvSpPr>
        <p:spPr>
          <a:xfrm>
            <a:off x="6615517" y="235604"/>
            <a:ext cx="5331212" cy="2031295"/>
          </a:xfrm>
          <a:prstGeom prst="rect">
            <a:avLst/>
          </a:prstGeom>
          <a:noFill/>
          <a:ln>
            <a:noFill/>
          </a:ln>
          <a:effectLst>
            <a:reflection stA="45000" endPos="1000" dist="50800" dir="5400000" sy="-100000" algn="bl" rotWithShape="0"/>
          </a:effectLst>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zh-TW" sz="8000" b="1" dirty="0">
                <a:solidFill>
                  <a:schemeClr val="bg1"/>
                </a:solidFill>
                <a:effectLst>
                  <a:outerShdw blurRad="50800" dist="38100" dir="2700000" algn="tl" rotWithShape="0">
                    <a:schemeClr val="tx1">
                      <a:alpha val="40000"/>
                    </a:schemeClr>
                  </a:outerShdw>
                </a:effectLst>
                <a:latin typeface="Microsoft JhengHei"/>
                <a:ea typeface="Microsoft JhengHei"/>
                <a:cs typeface="Microsoft JhengHei"/>
                <a:sym typeface="Microsoft JhengHei"/>
              </a:rPr>
              <a:t>玫瑰紅鈴眼</a:t>
            </a:r>
            <a:endParaRPr sz="8000" b="1" dirty="0">
              <a:solidFill>
                <a:schemeClr val="bg1"/>
              </a:solidFill>
              <a:effectLst>
                <a:outerShdw blurRad="50800" dist="38100" dir="2700000" algn="tl" rotWithShape="0">
                  <a:schemeClr val="tx1">
                    <a:alpha val="40000"/>
                  </a:schemeClr>
                </a:outerShdw>
              </a:effectLst>
              <a:latin typeface="Microsoft JhengHei"/>
              <a:ea typeface="Microsoft JhengHei"/>
              <a:cs typeface="Microsoft JhengHei"/>
              <a:sym typeface="Microsoft JhengHei"/>
            </a:endParaRPr>
          </a:p>
        </p:txBody>
      </p:sp>
      <p:sp>
        <p:nvSpPr>
          <p:cNvPr id="2" name="矩形 1"/>
          <p:cNvSpPr/>
          <p:nvPr/>
        </p:nvSpPr>
        <p:spPr>
          <a:xfrm>
            <a:off x="5285521" y="3275112"/>
            <a:ext cx="184731" cy="307777"/>
          </a:xfrm>
          <a:prstGeom prst="rect">
            <a:avLst/>
          </a:prstGeom>
        </p:spPr>
        <p:txBody>
          <a:bodyPr wrap="none">
            <a:spAutoFit/>
          </a:bodyPr>
          <a:lstStyle/>
          <a:p>
            <a:endParaRPr lang="zh-TW" altLang="en-US" dirty="0"/>
          </a:p>
        </p:txBody>
      </p:sp>
      <p:sp>
        <p:nvSpPr>
          <p:cNvPr id="4" name="矩形 3"/>
          <p:cNvSpPr/>
          <p:nvPr/>
        </p:nvSpPr>
        <p:spPr>
          <a:xfrm>
            <a:off x="7745324" y="2307137"/>
            <a:ext cx="3332964" cy="830997"/>
          </a:xfrm>
          <a:prstGeom prst="rect">
            <a:avLst/>
          </a:prstGeom>
        </p:spPr>
        <p:txBody>
          <a:bodyPr wrap="none">
            <a:spAutoFit/>
          </a:bodyPr>
          <a:lstStyle/>
          <a:p>
            <a:r>
              <a:rPr lang="zh-TW" altLang="zh-TW" sz="4800" dirty="0">
                <a:solidFill>
                  <a:schemeClr val="tx1"/>
                </a:solidFill>
                <a:latin typeface="Arial Black" panose="020B0A04020102020204" pitchFamily="34" charset="0"/>
                <a:ea typeface="Microsoft JhengHei"/>
                <a:cs typeface="Microsoft JhengHei"/>
                <a:sym typeface="Microsoft JhengHei"/>
              </a:rPr>
              <a:t>AlizaRing</a:t>
            </a:r>
            <a:endParaRPr lang="zh-TW" altLang="en-US" sz="4800" dirty="0">
              <a:solidFill>
                <a:schemeClr val="tx1"/>
              </a:solidFill>
              <a:latin typeface="Arial Black" panose="020B0A04020102020204" pitchFamily="34" charset="0"/>
            </a:endParaRPr>
          </a:p>
        </p:txBody>
      </p:sp>
      <p:sp>
        <p:nvSpPr>
          <p:cNvPr id="9" name="矩形 8">
            <a:extLst>
              <a:ext uri="{FF2B5EF4-FFF2-40B4-BE49-F238E27FC236}">
                <a16:creationId xmlns:a16="http://schemas.microsoft.com/office/drawing/2014/main" id="{588C0BC5-6C46-4663-85E1-657A69CBFBAC}"/>
              </a:ext>
            </a:extLst>
          </p:cNvPr>
          <p:cNvSpPr/>
          <p:nvPr/>
        </p:nvSpPr>
        <p:spPr>
          <a:xfrm>
            <a:off x="6726577" y="3232581"/>
            <a:ext cx="5109091" cy="1569660"/>
          </a:xfrm>
          <a:prstGeom prst="rect">
            <a:avLst/>
          </a:prstGeom>
        </p:spPr>
        <p:txBody>
          <a:bodyPr wrap="none">
            <a:spAutoFit/>
          </a:bodyPr>
          <a:lstStyle/>
          <a:p>
            <a:r>
              <a:rPr lang="zh-TW" altLang="en-US" sz="4800" b="1" dirty="0">
                <a:solidFill>
                  <a:schemeClr val="tx1"/>
                </a:solidFill>
                <a:latin typeface="Arial Black" panose="020B0A04020102020204" pitchFamily="34" charset="0"/>
              </a:rPr>
              <a:t>即時分析</a:t>
            </a:r>
            <a:r>
              <a:rPr lang="zh-TW" altLang="en-US" sz="4800" dirty="0">
                <a:solidFill>
                  <a:schemeClr val="tx1"/>
                </a:solidFill>
                <a:latin typeface="Arial Black" panose="020B0A04020102020204" pitchFamily="34" charset="0"/>
              </a:rPr>
              <a:t>緊急程度</a:t>
            </a:r>
            <a:endParaRPr lang="en-US" altLang="zh-TW" sz="4800" dirty="0">
              <a:solidFill>
                <a:schemeClr val="tx1"/>
              </a:solidFill>
              <a:latin typeface="Arial Black" panose="020B0A04020102020204" pitchFamily="34" charset="0"/>
            </a:endParaRPr>
          </a:p>
          <a:p>
            <a:r>
              <a:rPr lang="zh-TW" altLang="en-US" sz="4800" b="1" dirty="0">
                <a:solidFill>
                  <a:schemeClr val="tx1"/>
                </a:solidFill>
                <a:latin typeface="Arial Black" panose="020B0A04020102020204" pitchFamily="34" charset="0"/>
              </a:rPr>
              <a:t>避免漏掉</a:t>
            </a:r>
            <a:r>
              <a:rPr lang="zh-TW" altLang="en-US" sz="4800" dirty="0">
                <a:solidFill>
                  <a:schemeClr val="tx1"/>
                </a:solidFill>
                <a:latin typeface="Arial Black" panose="020B0A04020102020204" pitchFamily="34" charset="0"/>
              </a:rPr>
              <a:t>緊急病人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Shape 205"/>
        <p:cNvGrpSpPr/>
        <p:nvPr/>
      </p:nvGrpSpPr>
      <p:grpSpPr>
        <a:xfrm>
          <a:off x="0" y="0"/>
          <a:ext cx="0" cy="0"/>
          <a:chOff x="0" y="0"/>
          <a:chExt cx="0" cy="0"/>
        </a:xfrm>
      </p:grpSpPr>
      <p:sp>
        <p:nvSpPr>
          <p:cNvPr id="206" name="Google Shape;206;p27"/>
          <p:cNvSpPr/>
          <p:nvPr/>
        </p:nvSpPr>
        <p:spPr>
          <a:xfrm>
            <a:off x="123429" y="1397434"/>
            <a:ext cx="11945137" cy="5178434"/>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1" name="Google Shape;211;p27"/>
          <p:cNvPicPr preferRelativeResize="0"/>
          <p:nvPr/>
        </p:nvPicPr>
        <p:blipFill rotWithShape="1">
          <a:blip r:embed="rId4">
            <a:alphaModFix/>
          </a:blip>
          <a:srcRect/>
          <a:stretch/>
        </p:blipFill>
        <p:spPr>
          <a:xfrm>
            <a:off x="9978507" y="6175218"/>
            <a:ext cx="2310137" cy="682782"/>
          </a:xfrm>
          <a:prstGeom prst="rect">
            <a:avLst/>
          </a:prstGeom>
          <a:noFill/>
          <a:ln>
            <a:noFill/>
          </a:ln>
        </p:spPr>
      </p:pic>
      <p:pic>
        <p:nvPicPr>
          <p:cNvPr id="8" name="Google Shape;327;p21">
            <a:extLst>
              <a:ext uri="{FF2B5EF4-FFF2-40B4-BE49-F238E27FC236}">
                <a16:creationId xmlns:a16="http://schemas.microsoft.com/office/drawing/2014/main" id="{112A994A-B110-4686-B572-0891D8C051E5}"/>
              </a:ext>
            </a:extLst>
          </p:cNvPr>
          <p:cNvPicPr preferRelativeResize="0"/>
          <p:nvPr/>
        </p:nvPicPr>
        <p:blipFill rotWithShape="1">
          <a:blip r:embed="rId5">
            <a:alphaModFix/>
          </a:blip>
          <a:srcRect l="7815" t="14002" r="6111" b="5637"/>
          <a:stretch/>
        </p:blipFill>
        <p:spPr>
          <a:xfrm>
            <a:off x="546707" y="2433905"/>
            <a:ext cx="5414256" cy="3951394"/>
          </a:xfrm>
          <a:prstGeom prst="rect">
            <a:avLst/>
          </a:prstGeom>
          <a:noFill/>
          <a:ln>
            <a:noFill/>
          </a:ln>
        </p:spPr>
      </p:pic>
      <p:sp>
        <p:nvSpPr>
          <p:cNvPr id="2" name="矩形 1">
            <a:extLst>
              <a:ext uri="{FF2B5EF4-FFF2-40B4-BE49-F238E27FC236}">
                <a16:creationId xmlns:a16="http://schemas.microsoft.com/office/drawing/2014/main" id="{06725302-87CD-434B-9D2F-D88FED6FD814}"/>
              </a:ext>
            </a:extLst>
          </p:cNvPr>
          <p:cNvSpPr/>
          <p:nvPr/>
        </p:nvSpPr>
        <p:spPr>
          <a:xfrm>
            <a:off x="4157003" y="1573141"/>
            <a:ext cx="3877985" cy="646331"/>
          </a:xfrm>
          <a:prstGeom prst="rect">
            <a:avLst/>
          </a:prstGeom>
        </p:spPr>
        <p:txBody>
          <a:bodyPr wrap="none">
            <a:spAutoFit/>
          </a:bodyPr>
          <a:lstStyle/>
          <a:p>
            <a:r>
              <a:rPr lang="zh-TW" altLang="en-US" sz="3600" u="sng" dirty="0">
                <a:latin typeface="微軟正黑體" panose="020B0604030504040204" pitchFamily="34" charset="-120"/>
                <a:ea typeface="微軟正黑體" panose="020B0604030504040204" pitchFamily="34" charset="-120"/>
              </a:rPr>
              <a:t>市售改善紅鈴產品</a:t>
            </a:r>
            <a:endParaRPr lang="zh-TW" altLang="en-US" sz="3600" u="sng" dirty="0"/>
          </a:p>
        </p:txBody>
      </p:sp>
      <p:sp>
        <p:nvSpPr>
          <p:cNvPr id="3" name="矩形 2">
            <a:extLst>
              <a:ext uri="{FF2B5EF4-FFF2-40B4-BE49-F238E27FC236}">
                <a16:creationId xmlns:a16="http://schemas.microsoft.com/office/drawing/2014/main" id="{22AE56E0-D478-45A5-A394-78D5F2625A69}"/>
              </a:ext>
            </a:extLst>
          </p:cNvPr>
          <p:cNvSpPr/>
          <p:nvPr/>
        </p:nvSpPr>
        <p:spPr>
          <a:xfrm>
            <a:off x="6728465" y="3359548"/>
            <a:ext cx="4684528" cy="1479187"/>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sym typeface="Wingdings" panose="05000000000000000000" pitchFamily="2" charset="2"/>
              </a:rPr>
              <a:t>介面複雜</a:t>
            </a:r>
            <a:endParaRPr lang="en-US" altLang="zh-TW" sz="3200" dirty="0">
              <a:latin typeface="微軟正黑體" panose="020B0604030504040204" pitchFamily="34" charset="-120"/>
              <a:ea typeface="微軟正黑體" panose="020B0604030504040204" pitchFamily="34" charset="-120"/>
              <a:sym typeface="Wingdings" panose="05000000000000000000" pitchFamily="2" charset="2"/>
            </a:endParaRPr>
          </a:p>
          <a:p>
            <a:pPr marL="285750" indent="-285750">
              <a:lnSpc>
                <a:spcPct val="150000"/>
              </a:lnSpc>
              <a:buFont typeface="Arial" panose="020B0604020202020204" pitchFamily="34" charset="0"/>
              <a:buChar char="•"/>
            </a:pPr>
            <a:r>
              <a:rPr lang="zh-TW" altLang="en-US" sz="3200" dirty="0">
                <a:latin typeface="微軟正黑體" panose="020B0604030504040204" pitchFamily="34" charset="-120"/>
                <a:ea typeface="微軟正黑體" panose="020B0604030504040204" pitchFamily="34" charset="-120"/>
                <a:cs typeface="Microsoft JhengHei"/>
                <a:sym typeface="Microsoft JhengHei"/>
              </a:rPr>
              <a:t>無</a:t>
            </a:r>
            <a:r>
              <a:rPr lang="zh-TW" altLang="zh-TW" sz="3200" dirty="0">
                <a:latin typeface="微軟正黑體" panose="020B0604030504040204" pitchFamily="34" charset="-120"/>
                <a:ea typeface="微軟正黑體" panose="020B0604030504040204" pitchFamily="34" charset="-120"/>
                <a:cs typeface="Microsoft JhengHei"/>
                <a:sym typeface="Microsoft JhengHei"/>
              </a:rPr>
              <a:t>法及時了解緊急事件</a:t>
            </a:r>
            <a:endParaRPr lang="zh-TW" altLang="en-US" sz="3200" dirty="0">
              <a:latin typeface="微軟正黑體" panose="020B0604030504040204" pitchFamily="34" charset="-120"/>
              <a:ea typeface="微軟正黑體" panose="020B0604030504040204" pitchFamily="34" charset="-120"/>
            </a:endParaRPr>
          </a:p>
        </p:txBody>
      </p:sp>
      <p:sp>
        <p:nvSpPr>
          <p:cNvPr id="15" name="Google Shape;207;p27">
            <a:extLst>
              <a:ext uri="{FF2B5EF4-FFF2-40B4-BE49-F238E27FC236}">
                <a16:creationId xmlns:a16="http://schemas.microsoft.com/office/drawing/2014/main" id="{3277112E-FD91-4DEC-901E-5DE229631589}"/>
              </a:ext>
            </a:extLst>
          </p:cNvPr>
          <p:cNvSpPr txBox="1">
            <a:spLocks noGrp="1"/>
          </p:cNvSpPr>
          <p:nvPr>
            <p:ph type="title"/>
          </p:nvPr>
        </p:nvSpPr>
        <p:spPr>
          <a:xfrm>
            <a:off x="834733" y="269061"/>
            <a:ext cx="10522527" cy="913940"/>
          </a:xfrm>
          <a:prstGeom prst="rect">
            <a:avLst/>
          </a:prstGeom>
          <a:noFill/>
          <a:ln>
            <a:noFill/>
          </a:ln>
        </p:spPr>
        <p:txBody>
          <a:bodyPr spcFirstLastPara="1" wrap="square" lIns="91425" tIns="45700" rIns="91425" bIns="45700" anchor="ctr" anchorCtr="0">
            <a:noAutofit/>
          </a:bodyPr>
          <a:lstStyle/>
          <a:p>
            <a:pPr lvl="0" algn="ctr"/>
            <a:r>
              <a:rPr lang="zh-TW" altLang="en-US" sz="3600" dirty="0">
                <a:solidFill>
                  <a:srgbClr val="FF0000"/>
                </a:solidFill>
                <a:latin typeface="標楷體" panose="03000509000000000000" pitchFamily="65" charset="-120"/>
                <a:ea typeface="標楷體" panose="03000509000000000000" pitchFamily="65" charset="-120"/>
                <a:cs typeface="Microsoft JhengHei"/>
                <a:sym typeface="Microsoft JhengHei"/>
              </a:rPr>
              <a:t>「</a:t>
            </a:r>
            <a:r>
              <a:rPr lang="zh-TW" altLang="en-US" sz="3600" dirty="0">
                <a:solidFill>
                  <a:srgbClr val="FF0000"/>
                </a:solidFill>
                <a:latin typeface="Microsoft JhengHei"/>
                <a:ea typeface="Microsoft JhengHei"/>
                <a:cs typeface="Microsoft JhengHei"/>
                <a:sym typeface="Microsoft JhengHei"/>
              </a:rPr>
              <a:t>語音</a:t>
            </a:r>
            <a:r>
              <a:rPr lang="zh-TW" altLang="en-US" sz="3600" dirty="0">
                <a:solidFill>
                  <a:schemeClr val="tx1"/>
                </a:solidFill>
                <a:latin typeface="Microsoft JhengHei"/>
                <a:ea typeface="Microsoft JhengHei"/>
                <a:cs typeface="Microsoft JhengHei"/>
                <a:sym typeface="Microsoft JhengHei"/>
              </a:rPr>
              <a:t>辨識</a:t>
            </a:r>
            <a:r>
              <a:rPr lang="zh-TW" altLang="en-US" sz="3600" dirty="0">
                <a:solidFill>
                  <a:srgbClr val="FF0000"/>
                </a:solidFill>
                <a:latin typeface="標楷體" panose="03000509000000000000" pitchFamily="65" charset="-120"/>
                <a:ea typeface="標楷體" panose="03000509000000000000" pitchFamily="65" charset="-120"/>
                <a:cs typeface="Microsoft JhengHei"/>
                <a:sym typeface="Microsoft JhengHei"/>
              </a:rPr>
              <a:t>」</a:t>
            </a:r>
            <a:br>
              <a:rPr lang="en-US" altLang="zh-TW" sz="3600" dirty="0">
                <a:solidFill>
                  <a:schemeClr val="tx1"/>
                </a:solidFill>
                <a:latin typeface="Microsoft JhengHei"/>
                <a:ea typeface="Microsoft JhengHei"/>
                <a:cs typeface="Microsoft JhengHei"/>
                <a:sym typeface="Microsoft JhengHei"/>
              </a:rPr>
            </a:br>
            <a:r>
              <a:rPr lang="zh-TW" altLang="en-US" sz="3600" dirty="0">
                <a:solidFill>
                  <a:srgbClr val="FF0000"/>
                </a:solidFill>
                <a:latin typeface="Microsoft JhengHei"/>
                <a:ea typeface="Microsoft JhengHei"/>
                <a:cs typeface="Microsoft JhengHei"/>
                <a:sym typeface="Microsoft JhengHei"/>
              </a:rPr>
              <a:t>即時分析</a:t>
            </a:r>
            <a:r>
              <a:rPr lang="zh-TW" altLang="en-US" sz="3600" dirty="0">
                <a:solidFill>
                  <a:schemeClr val="tx1"/>
                </a:solidFill>
                <a:latin typeface="Microsoft JhengHei"/>
                <a:ea typeface="Microsoft JhengHei"/>
                <a:cs typeface="Microsoft JhengHei"/>
                <a:sym typeface="Microsoft JhengHei"/>
              </a:rPr>
              <a:t>病人需求，立即處理</a:t>
            </a:r>
            <a:r>
              <a:rPr lang="zh-TW" altLang="en-US" sz="3600" dirty="0">
                <a:solidFill>
                  <a:srgbClr val="FF0000"/>
                </a:solidFill>
                <a:latin typeface="Microsoft JhengHei"/>
                <a:ea typeface="Microsoft JhengHei"/>
                <a:cs typeface="Microsoft JhengHei"/>
                <a:sym typeface="Microsoft JhengHei"/>
              </a:rPr>
              <a:t>緊急病人</a:t>
            </a:r>
            <a:endParaRPr sz="3600" dirty="0">
              <a:solidFill>
                <a:srgbClr val="FF0000"/>
              </a:solidFill>
              <a:latin typeface="Microsoft JhengHei"/>
              <a:ea typeface="Microsoft JhengHei"/>
              <a:cs typeface="Microsoft JhengHei"/>
              <a:sym typeface="Microsoft JhengHei"/>
            </a:endParaRPr>
          </a:p>
        </p:txBody>
      </p:sp>
      <p:sp>
        <p:nvSpPr>
          <p:cNvPr id="4" name="投影片編號版面配置區 3">
            <a:extLst>
              <a:ext uri="{FF2B5EF4-FFF2-40B4-BE49-F238E27FC236}">
                <a16:creationId xmlns:a16="http://schemas.microsoft.com/office/drawing/2014/main" id="{B1EE2DB3-EB19-43D8-B2E7-F233F45FA2C8}"/>
              </a:ext>
            </a:extLst>
          </p:cNvPr>
          <p:cNvSpPr>
            <a:spLocks noGrp="1"/>
          </p:cNvSpPr>
          <p:nvPr>
            <p:ph type="sldNum" idx="12"/>
          </p:nvPr>
        </p:nvSpPr>
        <p:spPr>
          <a:xfrm>
            <a:off x="155005" y="6435725"/>
            <a:ext cx="486156" cy="365125"/>
          </a:xfrm>
        </p:spPr>
        <p:txBody>
          <a:bodyPr/>
          <a:lstStyle/>
          <a:p>
            <a:pPr marL="0" lvl="0" indent="0" algn="r" rtl="0">
              <a:spcBef>
                <a:spcPts val="0"/>
              </a:spcBef>
              <a:spcAft>
                <a:spcPts val="0"/>
              </a:spcAft>
              <a:buNone/>
            </a:pPr>
            <a:fld id="{00000000-1234-1234-1234-123412341234}" type="slidenum">
              <a:rPr lang="en-US" altLang="zh-TW" smtClean="0"/>
              <a:t>10</a:t>
            </a:fld>
            <a:endParaRPr lang="zh-TW" altLang="en-US" dirty="0"/>
          </a:p>
        </p:txBody>
      </p:sp>
    </p:spTree>
    <p:extLst>
      <p:ext uri="{BB962C8B-B14F-4D97-AF65-F5344CB8AC3E}">
        <p14:creationId xmlns:p14="http://schemas.microsoft.com/office/powerpoint/2010/main" val="341154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0F9B8E89-F00D-4504-9B1C-CE4064C29001}"/>
              </a:ext>
            </a:extLst>
          </p:cNvPr>
          <p:cNvSpPr>
            <a:spLocks noGrp="1"/>
          </p:cNvSpPr>
          <p:nvPr>
            <p:ph type="sldNum" idx="12"/>
          </p:nvPr>
        </p:nvSpPr>
        <p:spPr/>
        <p:txBody>
          <a:bodyPr/>
          <a:lstStyle/>
          <a:p>
            <a:fld id="{00000000-1234-1234-1234-123412341234}" type="slidenum">
              <a:rPr lang="en-US" altLang="zh-TW" smtClean="0"/>
              <a:pPr/>
              <a:t>11</a:t>
            </a:fld>
            <a:endParaRPr lang="zh-TW" altLang="en-US" dirty="0"/>
          </a:p>
        </p:txBody>
      </p:sp>
      <p:pic>
        <p:nvPicPr>
          <p:cNvPr id="20" name="Google Shape;211;p27">
            <a:extLst>
              <a:ext uri="{FF2B5EF4-FFF2-40B4-BE49-F238E27FC236}">
                <a16:creationId xmlns:a16="http://schemas.microsoft.com/office/drawing/2014/main" id="{0223D8B0-FCD3-473D-995E-C1B4850B8EF5}"/>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22" name="矩形 21">
            <a:extLst>
              <a:ext uri="{FF2B5EF4-FFF2-40B4-BE49-F238E27FC236}">
                <a16:creationId xmlns:a16="http://schemas.microsoft.com/office/drawing/2014/main" id="{A703A2F7-ED8E-4E10-9ACF-528009BE49FA}"/>
              </a:ext>
            </a:extLst>
          </p:cNvPr>
          <p:cNvSpPr/>
          <p:nvPr/>
        </p:nvSpPr>
        <p:spPr>
          <a:xfrm>
            <a:off x="3943350" y="-44535"/>
            <a:ext cx="824865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9D7ADB1A-75F6-4E0A-B922-4F0DF781E668}"/>
              </a:ext>
            </a:extLst>
          </p:cNvPr>
          <p:cNvSpPr/>
          <p:nvPr/>
        </p:nvSpPr>
        <p:spPr>
          <a:xfrm>
            <a:off x="-1" y="0"/>
            <a:ext cx="4604657" cy="6858000"/>
          </a:xfrm>
          <a:prstGeom prst="rect">
            <a:avLst/>
          </a:prstGeom>
          <a:solidFill>
            <a:srgbClr val="FFE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投影片編號版面配置區 3">
            <a:extLst>
              <a:ext uri="{FF2B5EF4-FFF2-40B4-BE49-F238E27FC236}">
                <a16:creationId xmlns:a16="http://schemas.microsoft.com/office/drawing/2014/main" id="{C1B14E48-BE93-478E-AD6F-2D1C77BAD762}"/>
              </a:ext>
            </a:extLst>
          </p:cNvPr>
          <p:cNvSpPr txBox="1">
            <a:spLocks/>
          </p:cNvSpPr>
          <p:nvPr/>
        </p:nvSpPr>
        <p:spPr>
          <a:xfrm>
            <a:off x="196596" y="6366129"/>
            <a:ext cx="486156"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20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zh-TW" smtClean="0"/>
              <a:pPr/>
              <a:t>11</a:t>
            </a:fld>
            <a:endParaRPr lang="zh-TW" altLang="en-US" dirty="0"/>
          </a:p>
        </p:txBody>
      </p:sp>
      <p:sp>
        <p:nvSpPr>
          <p:cNvPr id="25" name="標題 1">
            <a:extLst>
              <a:ext uri="{FF2B5EF4-FFF2-40B4-BE49-F238E27FC236}">
                <a16:creationId xmlns:a16="http://schemas.microsoft.com/office/drawing/2014/main" id="{AD3619C0-31BA-4197-9CB2-1E39A21CFD56}"/>
              </a:ext>
            </a:extLst>
          </p:cNvPr>
          <p:cNvSpPr>
            <a:spLocks noGrp="1"/>
          </p:cNvSpPr>
          <p:nvPr>
            <p:ph type="title"/>
          </p:nvPr>
        </p:nvSpPr>
        <p:spPr>
          <a:xfrm>
            <a:off x="5346229" y="588802"/>
            <a:ext cx="5732776" cy="913940"/>
          </a:xfrm>
        </p:spPr>
        <p:txBody>
          <a:bodyPr>
            <a:normAutofit/>
          </a:bodyPr>
          <a:lstStyle/>
          <a:p>
            <a:r>
              <a:rPr lang="en-US" altLang="zh-TW" sz="4800" dirty="0" err="1">
                <a:latin typeface="+mj-lt"/>
              </a:rPr>
              <a:t>AlizaRing</a:t>
            </a:r>
            <a:r>
              <a:rPr lang="en-US" altLang="zh-TW" sz="4800" dirty="0">
                <a:latin typeface="+mj-lt"/>
              </a:rPr>
              <a:t> </a:t>
            </a:r>
            <a:r>
              <a:rPr lang="zh-TW" altLang="en-US" sz="4800" dirty="0">
                <a:latin typeface="微軟正黑體" panose="020B0604030504040204" pitchFamily="34" charset="-120"/>
                <a:ea typeface="微軟正黑體" panose="020B0604030504040204" pitchFamily="34" charset="-120"/>
              </a:rPr>
              <a:t>紅鈴系統</a:t>
            </a:r>
          </a:p>
        </p:txBody>
      </p:sp>
      <p:pic>
        <p:nvPicPr>
          <p:cNvPr id="26" name="圖片 25">
            <a:extLst>
              <a:ext uri="{FF2B5EF4-FFF2-40B4-BE49-F238E27FC236}">
                <a16:creationId xmlns:a16="http://schemas.microsoft.com/office/drawing/2014/main" id="{B56C272D-64FF-49C0-95C3-3FA9F418D1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18" y="1439009"/>
            <a:ext cx="4269268" cy="4269268"/>
          </a:xfrm>
          <a:prstGeom prst="rect">
            <a:avLst/>
          </a:prstGeom>
        </p:spPr>
      </p:pic>
      <p:pic>
        <p:nvPicPr>
          <p:cNvPr id="27" name="圖片 26">
            <a:extLst>
              <a:ext uri="{FF2B5EF4-FFF2-40B4-BE49-F238E27FC236}">
                <a16:creationId xmlns:a16="http://schemas.microsoft.com/office/drawing/2014/main" id="{21E3CB74-B256-4BE9-BAE9-ACA4BAACB4BC}"/>
              </a:ext>
            </a:extLst>
          </p:cNvPr>
          <p:cNvPicPr>
            <a:picLocks noChangeAspect="1"/>
          </p:cNvPicPr>
          <p:nvPr/>
        </p:nvPicPr>
        <p:blipFill>
          <a:blip r:embed="rId6"/>
          <a:stretch>
            <a:fillRect/>
          </a:stretch>
        </p:blipFill>
        <p:spPr>
          <a:xfrm>
            <a:off x="8331365" y="3766882"/>
            <a:ext cx="3294284" cy="2220467"/>
          </a:xfrm>
          <a:prstGeom prst="rect">
            <a:avLst/>
          </a:prstGeom>
        </p:spPr>
      </p:pic>
      <p:sp>
        <p:nvSpPr>
          <p:cNvPr id="28" name="文字方塊 27">
            <a:extLst>
              <a:ext uri="{FF2B5EF4-FFF2-40B4-BE49-F238E27FC236}">
                <a16:creationId xmlns:a16="http://schemas.microsoft.com/office/drawing/2014/main" id="{F1E52C78-9043-4BA2-B3C2-1EF92DD0554A}"/>
              </a:ext>
            </a:extLst>
          </p:cNvPr>
          <p:cNvSpPr txBox="1"/>
          <p:nvPr/>
        </p:nvSpPr>
        <p:spPr>
          <a:xfrm>
            <a:off x="5269330" y="1502742"/>
            <a:ext cx="5886573" cy="716863"/>
          </a:xfrm>
          <a:prstGeom prst="rect">
            <a:avLst/>
          </a:prstGeom>
          <a:noFill/>
        </p:spPr>
        <p:txBody>
          <a:bodyPr wrap="square" rtlCol="0">
            <a:spAutoFit/>
          </a:bodyPr>
          <a:lstStyle/>
          <a:p>
            <a:pPr>
              <a:lnSpc>
                <a:spcPct val="200000"/>
              </a:lnSpc>
            </a:pPr>
            <a:r>
              <a:rPr lang="zh-TW" altLang="en-US" sz="2400" dirty="0">
                <a:ea typeface="微軟正黑體" panose="020B0604030504040204" pitchFamily="34" charset="-120"/>
              </a:rPr>
              <a:t>透過</a:t>
            </a:r>
            <a:r>
              <a:rPr lang="zh-TW" altLang="en-US" sz="2400" b="1" dirty="0">
                <a:ea typeface="微軟正黑體" panose="020B0604030504040204" pitchFamily="34" charset="-120"/>
              </a:rPr>
              <a:t>語音辨識</a:t>
            </a:r>
            <a:r>
              <a:rPr lang="zh-TW" altLang="en-US" sz="2400" dirty="0">
                <a:ea typeface="微軟正黑體" panose="020B0604030504040204" pitchFamily="34" charset="-120"/>
              </a:rPr>
              <a:t>的技術，創造醫病友善環境</a:t>
            </a:r>
            <a:endParaRPr lang="en-US" altLang="zh-TW" sz="2400" dirty="0">
              <a:ea typeface="微軟正黑體" panose="020B0604030504040204" pitchFamily="34" charset="-120"/>
            </a:endParaRPr>
          </a:p>
        </p:txBody>
      </p:sp>
      <p:sp>
        <p:nvSpPr>
          <p:cNvPr id="2" name="文字方塊 1">
            <a:extLst>
              <a:ext uri="{FF2B5EF4-FFF2-40B4-BE49-F238E27FC236}">
                <a16:creationId xmlns:a16="http://schemas.microsoft.com/office/drawing/2014/main" id="{3FE3C247-88BE-4AFB-B5BF-CA4062A8AADC}"/>
              </a:ext>
            </a:extLst>
          </p:cNvPr>
          <p:cNvSpPr txBox="1"/>
          <p:nvPr/>
        </p:nvSpPr>
        <p:spPr>
          <a:xfrm>
            <a:off x="5269330" y="2510094"/>
            <a:ext cx="2706270" cy="35675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操作簡單</a:t>
            </a:r>
            <a:endParaRPr lang="en-US" altLang="zh-TW" sz="3200" b="1"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易部署</a:t>
            </a:r>
            <a:endParaRPr lang="en-US" altLang="zh-TW" sz="3200" b="1"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zh-TW" altLang="en-US" sz="3200" b="1" dirty="0">
                <a:latin typeface="微軟正黑體" panose="020B0604030504040204" pitchFamily="34" charset="-120"/>
                <a:ea typeface="微軟正黑體" panose="020B0604030504040204" pitchFamily="34" charset="-120"/>
              </a:rPr>
              <a:t>低功耗</a:t>
            </a:r>
            <a:endParaRPr lang="en-US" altLang="zh-TW" sz="3200" b="1"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94453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3D818471-7D59-46CA-9D12-B9F507F6C58D}"/>
              </a:ext>
            </a:extLst>
          </p:cNvPr>
          <p:cNvGrpSpPr/>
          <p:nvPr/>
        </p:nvGrpSpPr>
        <p:grpSpPr>
          <a:xfrm>
            <a:off x="-6798470" y="-2721399"/>
            <a:ext cx="18706547" cy="10522433"/>
            <a:chOff x="-6682514" y="-2327859"/>
            <a:chExt cx="18706547" cy="10522433"/>
          </a:xfrm>
        </p:grpSpPr>
        <p:pic>
          <p:nvPicPr>
            <p:cNvPr id="1033" name="Picture 9" descr="https://lh4.googleusercontent.com/GZ28_W5oh9zPSdp_J3yWHZ0vsV5LSh4CtmjSPvlbz52GfriDDQAQ2ASOHgOfZXOyn6HhAGYPh976XKUWTd2qmxpW2rpFfz9YEPBBT27gXBpEohphuoazY3VBOFcBRHIZQitMr0qeNnQ2lRTtxsl1zQ=s2048">
              <a:extLst>
                <a:ext uri="{FF2B5EF4-FFF2-40B4-BE49-F238E27FC236}">
                  <a16:creationId xmlns:a16="http://schemas.microsoft.com/office/drawing/2014/main" id="{6CAC7BA7-DD45-4B6D-B459-2809D35C0F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682514" y="-2327859"/>
              <a:ext cx="18706547" cy="105224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cdn.discordapp.com/attachments/1115619300603084912/1126883413316604004/aa.png">
              <a:extLst>
                <a:ext uri="{FF2B5EF4-FFF2-40B4-BE49-F238E27FC236}">
                  <a16:creationId xmlns:a16="http://schemas.microsoft.com/office/drawing/2014/main" id="{1C3D6510-F60C-42DD-AB83-4E34E57CEC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26898">
              <a:off x="2302567" y="3276000"/>
              <a:ext cx="2963164" cy="16667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投影片編號版面配置區 3">
            <a:extLst>
              <a:ext uri="{FF2B5EF4-FFF2-40B4-BE49-F238E27FC236}">
                <a16:creationId xmlns:a16="http://schemas.microsoft.com/office/drawing/2014/main" id="{F5136096-594E-40B7-8113-60A5CECE992C}"/>
              </a:ext>
            </a:extLst>
          </p:cNvPr>
          <p:cNvSpPr>
            <a:spLocks noGrp="1"/>
          </p:cNvSpPr>
          <p:nvPr>
            <p:ph type="sldNum" idx="12"/>
          </p:nvPr>
        </p:nvSpPr>
        <p:spPr/>
        <p:txBody>
          <a:bodyPr/>
          <a:lstStyle/>
          <a:p>
            <a:fld id="{00000000-1234-1234-1234-123412341234}" type="slidenum">
              <a:rPr lang="en-US" altLang="zh-TW" smtClean="0"/>
              <a:pPr/>
              <a:t>12</a:t>
            </a:fld>
            <a:endParaRPr lang="zh-TW" altLang="en-US" dirty="0"/>
          </a:p>
        </p:txBody>
      </p:sp>
      <p:sp>
        <p:nvSpPr>
          <p:cNvPr id="6" name="文字方塊 5">
            <a:extLst>
              <a:ext uri="{FF2B5EF4-FFF2-40B4-BE49-F238E27FC236}">
                <a16:creationId xmlns:a16="http://schemas.microsoft.com/office/drawing/2014/main" id="{8773FC80-2FDD-4C6F-93B8-0C05E37E4428}"/>
              </a:ext>
            </a:extLst>
          </p:cNvPr>
          <p:cNvSpPr txBox="1"/>
          <p:nvPr/>
        </p:nvSpPr>
        <p:spPr>
          <a:xfrm>
            <a:off x="187989" y="161758"/>
            <a:ext cx="1617060"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病人端</a:t>
            </a:r>
            <a:r>
              <a:rPr lang="en-US" altLang="zh-TW" sz="3200" b="1" dirty="0">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097C5AEE-C65F-465B-9077-62CFBF5F724D}"/>
              </a:ext>
            </a:extLst>
          </p:cNvPr>
          <p:cNvSpPr txBox="1"/>
          <p:nvPr/>
        </p:nvSpPr>
        <p:spPr>
          <a:xfrm>
            <a:off x="6383304" y="125790"/>
            <a:ext cx="2119872"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護理端</a:t>
            </a:r>
            <a:r>
              <a:rPr lang="en-US" altLang="zh-TW" sz="3200" b="1" dirty="0">
                <a:latin typeface="微軟正黑體" panose="020B0604030504040204" pitchFamily="34" charset="-120"/>
                <a:ea typeface="微軟正黑體" panose="020B0604030504040204" pitchFamily="34" charset="-120"/>
              </a:rPr>
              <a:t>:</a:t>
            </a:r>
            <a:endParaRPr lang="zh-TW" altLang="en-US" sz="3200" b="1" dirty="0">
              <a:latin typeface="微軟正黑體" panose="020B0604030504040204" pitchFamily="34" charset="-120"/>
              <a:ea typeface="微軟正黑體" panose="020B0604030504040204" pitchFamily="34" charset="-120"/>
            </a:endParaRPr>
          </a:p>
        </p:txBody>
      </p:sp>
      <p:grpSp>
        <p:nvGrpSpPr>
          <p:cNvPr id="9" name="群組 8">
            <a:extLst>
              <a:ext uri="{FF2B5EF4-FFF2-40B4-BE49-F238E27FC236}">
                <a16:creationId xmlns:a16="http://schemas.microsoft.com/office/drawing/2014/main" id="{A3F7571F-F8AD-48A5-9939-F97413A721FB}"/>
              </a:ext>
            </a:extLst>
          </p:cNvPr>
          <p:cNvGrpSpPr/>
          <p:nvPr/>
        </p:nvGrpSpPr>
        <p:grpSpPr>
          <a:xfrm>
            <a:off x="6383304" y="81367"/>
            <a:ext cx="6724579" cy="5218087"/>
            <a:chOff x="5819118" y="2458415"/>
            <a:chExt cx="7620000" cy="5819775"/>
          </a:xfrm>
        </p:grpSpPr>
        <p:pic>
          <p:nvPicPr>
            <p:cNvPr id="1035" name="Picture 11" descr="https://lh6.googleusercontent.com/QYam9H41dpAKuDJpH8aeKiqYU6z2jjYMYiRSj-NtkcWpcuqN-E2mGpH0hvgTGsqlpLgWcSgbZDSCHQNUoZQzT5E-IsBnBaSG_51wbL-wxmnZUvA_jGtnfaRao8DZ7P2olSYvu8F41Jqhbk75_eLLQg=s2048">
              <a:extLst>
                <a:ext uri="{FF2B5EF4-FFF2-40B4-BE49-F238E27FC236}">
                  <a16:creationId xmlns:a16="http://schemas.microsoft.com/office/drawing/2014/main" id="{91BB7E98-295F-4D64-B53F-0B21E877B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9118" y="2458415"/>
              <a:ext cx="7620000" cy="581977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lh5.googleusercontent.com/0ICtcuW7fo99M-ZOlpvKkaGULOuX8nJodCrYVABdNTUfjg1oYy9kLj_ruyf9je90gClsdlglpwtzH38Qt8Vca1V-CTkbZmoxAdGBdK0a6Iujufsi-SsILb5ihFLieCxcR9zUC8C5-y0sXJMQk5oWUw=s2048">
              <a:extLst>
                <a:ext uri="{FF2B5EF4-FFF2-40B4-BE49-F238E27FC236}">
                  <a16:creationId xmlns:a16="http://schemas.microsoft.com/office/drawing/2014/main" id="{E7F39837-79D9-485D-8938-A4D0862A4C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157"/>
            <a:stretch/>
          </p:blipFill>
          <p:spPr bwMode="auto">
            <a:xfrm>
              <a:off x="7905532" y="3041967"/>
              <a:ext cx="1371800" cy="7559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直線接點 15">
            <a:extLst>
              <a:ext uri="{FF2B5EF4-FFF2-40B4-BE49-F238E27FC236}">
                <a16:creationId xmlns:a16="http://schemas.microsoft.com/office/drawing/2014/main" id="{9BB89819-FF32-4893-A946-956FBCF893C4}"/>
              </a:ext>
            </a:extLst>
          </p:cNvPr>
          <p:cNvCxnSpPr/>
          <p:nvPr/>
        </p:nvCxnSpPr>
        <p:spPr>
          <a:xfrm>
            <a:off x="6096000" y="161758"/>
            <a:ext cx="0" cy="6534484"/>
          </a:xfrm>
          <a:prstGeom prst="line">
            <a:avLst/>
          </a:prstGeom>
          <a:ln/>
        </p:spPr>
        <p:style>
          <a:lnRef idx="3">
            <a:schemeClr val="dk1"/>
          </a:lnRef>
          <a:fillRef idx="0">
            <a:schemeClr val="dk1"/>
          </a:fillRef>
          <a:effectRef idx="2">
            <a:schemeClr val="dk1"/>
          </a:effectRef>
          <a:fontRef idx="minor">
            <a:schemeClr val="tx1"/>
          </a:fontRef>
        </p:style>
      </p:cxnSp>
      <p:sp>
        <p:nvSpPr>
          <p:cNvPr id="17" name="文字方塊 16">
            <a:extLst>
              <a:ext uri="{FF2B5EF4-FFF2-40B4-BE49-F238E27FC236}">
                <a16:creationId xmlns:a16="http://schemas.microsoft.com/office/drawing/2014/main" id="{101F7097-5D2C-4507-AE33-A8A596963CC8}"/>
              </a:ext>
            </a:extLst>
          </p:cNvPr>
          <p:cNvSpPr txBox="1"/>
          <p:nvPr/>
        </p:nvSpPr>
        <p:spPr>
          <a:xfrm>
            <a:off x="616396" y="4861113"/>
            <a:ext cx="4872535" cy="400110"/>
          </a:xfrm>
          <a:prstGeom prst="rect">
            <a:avLst/>
          </a:prstGeom>
          <a:noFill/>
        </p:spPr>
        <p:txBody>
          <a:bodyPr wrap="square" rtlCol="0">
            <a:spAutoFit/>
          </a:bodyPr>
          <a:lstStyle/>
          <a:p>
            <a:r>
              <a:rPr lang="en-US" altLang="zh-TW" sz="2000" dirty="0"/>
              <a:t>Infineon </a:t>
            </a:r>
            <a:r>
              <a:rPr lang="en-US" altLang="zh-TW" sz="2000" dirty="0" err="1"/>
              <a:t>PSoC</a:t>
            </a:r>
            <a:r>
              <a:rPr lang="en-US" altLang="zh-TW" sz="2000" dirty="0"/>
              <a:t> 62S2 Wi-Fi BT Pioneer Kit</a:t>
            </a:r>
            <a:endParaRPr lang="zh-TW" altLang="en-US" sz="2000" dirty="0"/>
          </a:p>
        </p:txBody>
      </p:sp>
      <p:sp>
        <p:nvSpPr>
          <p:cNvPr id="29" name="文字方塊 28">
            <a:extLst>
              <a:ext uri="{FF2B5EF4-FFF2-40B4-BE49-F238E27FC236}">
                <a16:creationId xmlns:a16="http://schemas.microsoft.com/office/drawing/2014/main" id="{FF1FB160-8284-46A4-BE6F-1470ED33ED71}"/>
              </a:ext>
            </a:extLst>
          </p:cNvPr>
          <p:cNvSpPr txBox="1"/>
          <p:nvPr/>
        </p:nvSpPr>
        <p:spPr>
          <a:xfrm>
            <a:off x="8224545" y="4861113"/>
            <a:ext cx="4872535" cy="400110"/>
          </a:xfrm>
          <a:prstGeom prst="rect">
            <a:avLst/>
          </a:prstGeom>
          <a:noFill/>
        </p:spPr>
        <p:txBody>
          <a:bodyPr wrap="square" rtlCol="0">
            <a:spAutoFit/>
          </a:bodyPr>
          <a:lstStyle/>
          <a:p>
            <a:r>
              <a:rPr lang="en-US" altLang="zh-TW" sz="2000" dirty="0"/>
              <a:t>Raspberry Pi</a:t>
            </a:r>
            <a:endParaRPr lang="zh-TW" altLang="en-US" sz="2000" dirty="0"/>
          </a:p>
        </p:txBody>
      </p:sp>
      <p:pic>
        <p:nvPicPr>
          <p:cNvPr id="14" name="Google Shape;211;p27">
            <a:extLst>
              <a:ext uri="{FF2B5EF4-FFF2-40B4-BE49-F238E27FC236}">
                <a16:creationId xmlns:a16="http://schemas.microsoft.com/office/drawing/2014/main" id="{D57BACD3-28B0-4FF7-BF88-8D6E28DC9B58}"/>
              </a:ext>
            </a:extLst>
          </p:cNvPr>
          <p:cNvPicPr preferRelativeResize="0"/>
          <p:nvPr/>
        </p:nvPicPr>
        <p:blipFill rotWithShape="1">
          <a:blip r:embed="rId8">
            <a:alphaModFix/>
          </a:blip>
          <a:srcRect/>
          <a:stretch/>
        </p:blipFill>
        <p:spPr>
          <a:xfrm>
            <a:off x="9978507" y="6175218"/>
            <a:ext cx="2310137" cy="682782"/>
          </a:xfrm>
          <a:prstGeom prst="rect">
            <a:avLst/>
          </a:prstGeom>
          <a:noFill/>
          <a:ln>
            <a:noFill/>
          </a:ln>
        </p:spPr>
      </p:pic>
      <p:pic>
        <p:nvPicPr>
          <p:cNvPr id="1026" name="Picture 2" descr="INFINEON TECHNOLOGIES | 电子零部件。分销商和在线商店- Transfer Multisort Elektronik">
            <a:extLst>
              <a:ext uri="{FF2B5EF4-FFF2-40B4-BE49-F238E27FC236}">
                <a16:creationId xmlns:a16="http://schemas.microsoft.com/office/drawing/2014/main" id="{E94C1BB2-E55D-4A74-B7F0-2C755DAE5E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808" y="5267257"/>
            <a:ext cx="2993450" cy="1342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spberry pi - Free technology icons">
            <a:extLst>
              <a:ext uri="{FF2B5EF4-FFF2-40B4-BE49-F238E27FC236}">
                <a16:creationId xmlns:a16="http://schemas.microsoft.com/office/drawing/2014/main" id="{D7AAC4CA-B6EF-4EB5-9A61-2CCC7F956C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27804" y="5299454"/>
            <a:ext cx="1098736" cy="109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1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pic>
        <p:nvPicPr>
          <p:cNvPr id="9" name="Google Shape;211;p27">
            <a:extLst>
              <a:ext uri="{FF2B5EF4-FFF2-40B4-BE49-F238E27FC236}">
                <a16:creationId xmlns:a16="http://schemas.microsoft.com/office/drawing/2014/main" id="{CBC25ABB-5E5B-46C0-A539-8F71F3D1BF49}"/>
              </a:ext>
            </a:extLst>
          </p:cNvPr>
          <p:cNvPicPr preferRelativeResize="0"/>
          <p:nvPr/>
        </p:nvPicPr>
        <p:blipFill rotWithShape="1">
          <a:blip r:embed="rId3">
            <a:alphaModFix/>
          </a:blip>
          <a:srcRect/>
          <a:stretch/>
        </p:blipFill>
        <p:spPr>
          <a:xfrm>
            <a:off x="9978507" y="6175218"/>
            <a:ext cx="2310137" cy="682782"/>
          </a:xfrm>
          <a:prstGeom prst="rect">
            <a:avLst/>
          </a:prstGeom>
          <a:noFill/>
          <a:ln>
            <a:noFill/>
          </a:ln>
        </p:spPr>
      </p:pic>
      <p:sp>
        <p:nvSpPr>
          <p:cNvPr id="2" name="標題 1">
            <a:extLst>
              <a:ext uri="{FF2B5EF4-FFF2-40B4-BE49-F238E27FC236}">
                <a16:creationId xmlns:a16="http://schemas.microsoft.com/office/drawing/2014/main" id="{B2C7D857-B96E-4555-A024-87FEF64F9CF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護理端使用者介面</a:t>
            </a:r>
          </a:p>
        </p:txBody>
      </p:sp>
      <p:sp>
        <p:nvSpPr>
          <p:cNvPr id="4" name="投影片編號版面配置區 3">
            <a:extLst>
              <a:ext uri="{FF2B5EF4-FFF2-40B4-BE49-F238E27FC236}">
                <a16:creationId xmlns:a16="http://schemas.microsoft.com/office/drawing/2014/main" id="{8A812E7C-7037-457D-8BC0-2C68B56EF13B}"/>
              </a:ext>
            </a:extLst>
          </p:cNvPr>
          <p:cNvSpPr>
            <a:spLocks noGrp="1"/>
          </p:cNvSpPr>
          <p:nvPr>
            <p:ph type="sldNum" idx="12"/>
          </p:nvPr>
        </p:nvSpPr>
        <p:spPr/>
        <p:txBody>
          <a:bodyPr/>
          <a:lstStyle/>
          <a:p>
            <a:fld id="{00000000-1234-1234-1234-123412341234}" type="slidenum">
              <a:rPr lang="en-US" altLang="zh-TW" smtClean="0"/>
              <a:pPr/>
              <a:t>13</a:t>
            </a:fld>
            <a:endParaRPr lang="zh-TW" altLang="en-US" dirty="0"/>
          </a:p>
        </p:txBody>
      </p:sp>
      <p:pic>
        <p:nvPicPr>
          <p:cNvPr id="3074" name="Picture 2" descr="https://cdn.discordapp.com/attachments/1115619300603084912/1126889196989194300/2023-06-25-153750_800x480_scrot.png">
            <a:extLst>
              <a:ext uri="{FF2B5EF4-FFF2-40B4-BE49-F238E27FC236}">
                <a16:creationId xmlns:a16="http://schemas.microsoft.com/office/drawing/2014/main" id="{30B7B571-F5D1-431E-93C3-E9164206DF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0" t="7483"/>
          <a:stretch/>
        </p:blipFill>
        <p:spPr bwMode="auto">
          <a:xfrm>
            <a:off x="296227" y="3233658"/>
            <a:ext cx="5770911" cy="3226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discordapp.com/attachments/1115619300603084912/1126889903523909693/2023-07-07-155634_800x480_scrot.png">
            <a:extLst>
              <a:ext uri="{FF2B5EF4-FFF2-40B4-BE49-F238E27FC236}">
                <a16:creationId xmlns:a16="http://schemas.microsoft.com/office/drawing/2014/main" id="{14FDB458-E20A-4C6F-84E9-13533EADAF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0" t="7834"/>
          <a:stretch/>
        </p:blipFill>
        <p:spPr bwMode="auto">
          <a:xfrm>
            <a:off x="6335171" y="3233658"/>
            <a:ext cx="5776532" cy="322668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04EB1EAE-AF03-428D-9F40-5E302626DDE5}"/>
              </a:ext>
            </a:extLst>
          </p:cNvPr>
          <p:cNvSpPr txBox="1"/>
          <p:nvPr/>
        </p:nvSpPr>
        <p:spPr>
          <a:xfrm>
            <a:off x="838200" y="1397387"/>
            <a:ext cx="9461208" cy="461665"/>
          </a:xfrm>
          <a:prstGeom prst="rect">
            <a:avLst/>
          </a:prstGeom>
          <a:noFill/>
        </p:spPr>
        <p:txBody>
          <a:bodyPr wrap="square" rtlCol="0">
            <a:spAutoFit/>
          </a:bodyPr>
          <a:lstStyle/>
          <a:p>
            <a:r>
              <a:rPr lang="zh-TW" altLang="en-US" sz="2400" dirty="0"/>
              <a:t>在護理端的使用者介面給予護理師先去幫忙哪個病房病人的順序參考</a:t>
            </a:r>
          </a:p>
        </p:txBody>
      </p:sp>
      <p:sp>
        <p:nvSpPr>
          <p:cNvPr id="6" name="矩形 5">
            <a:extLst>
              <a:ext uri="{FF2B5EF4-FFF2-40B4-BE49-F238E27FC236}">
                <a16:creationId xmlns:a16="http://schemas.microsoft.com/office/drawing/2014/main" id="{14372CE8-034B-48C3-A7D4-287673F48C8F}"/>
              </a:ext>
            </a:extLst>
          </p:cNvPr>
          <p:cNvSpPr/>
          <p:nvPr/>
        </p:nvSpPr>
        <p:spPr>
          <a:xfrm>
            <a:off x="1878662" y="2276951"/>
            <a:ext cx="260604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1800" dirty="0">
                <a:solidFill>
                  <a:schemeClr val="bg1"/>
                </a:solidFill>
                <a:latin typeface="微軟正黑體" panose="020B0604030504040204" pitchFamily="34" charset="-120"/>
                <a:ea typeface="微軟正黑體" panose="020B0604030504040204" pitchFamily="34" charset="-120"/>
              </a:rPr>
              <a:t>紅鈴動態</a:t>
            </a:r>
          </a:p>
        </p:txBody>
      </p:sp>
      <p:sp>
        <p:nvSpPr>
          <p:cNvPr id="10" name="矩形 9">
            <a:extLst>
              <a:ext uri="{FF2B5EF4-FFF2-40B4-BE49-F238E27FC236}">
                <a16:creationId xmlns:a16="http://schemas.microsoft.com/office/drawing/2014/main" id="{7B9487C2-5981-4FAD-BBC6-985CA9A0C9DD}"/>
              </a:ext>
            </a:extLst>
          </p:cNvPr>
          <p:cNvSpPr/>
          <p:nvPr/>
        </p:nvSpPr>
        <p:spPr>
          <a:xfrm>
            <a:off x="8043242" y="2276951"/>
            <a:ext cx="260604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TW" altLang="en-US" sz="1800" dirty="0">
                <a:solidFill>
                  <a:schemeClr val="bg1"/>
                </a:solidFill>
                <a:latin typeface="微軟正黑體" panose="020B0604030504040204" pitchFamily="34" charset="-120"/>
                <a:ea typeface="微軟正黑體" panose="020B0604030504040204" pitchFamily="34" charset="-120"/>
              </a:rPr>
              <a:t>已完成事件動態</a:t>
            </a:r>
          </a:p>
        </p:txBody>
      </p:sp>
    </p:spTree>
    <p:extLst>
      <p:ext uri="{BB962C8B-B14F-4D97-AF65-F5344CB8AC3E}">
        <p14:creationId xmlns:p14="http://schemas.microsoft.com/office/powerpoint/2010/main" val="347253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EB6319-C0A6-4C84-ACE1-3C4625B033F2}"/>
              </a:ext>
            </a:extLst>
          </p:cNvPr>
          <p:cNvSpPr>
            <a:spLocks noGrp="1"/>
          </p:cNvSpPr>
          <p:nvPr>
            <p:ph type="title"/>
          </p:nvPr>
        </p:nvSpPr>
        <p:spPr/>
        <p:txBody>
          <a:bodyPr/>
          <a:lstStyle/>
          <a:p>
            <a:r>
              <a:rPr lang="zh-TW" altLang="zh-TW" dirty="0">
                <a:latin typeface="Microsoft JhengHei"/>
                <a:ea typeface="Microsoft JhengHei"/>
                <a:cs typeface="Microsoft JhengHei"/>
                <a:sym typeface="Microsoft JhengHei"/>
              </a:rPr>
              <a:t>AlizaRing</a:t>
            </a:r>
            <a:r>
              <a:rPr lang="en-US" altLang="zh-TW" dirty="0">
                <a:latin typeface="Microsoft JhengHei"/>
                <a:ea typeface="Microsoft JhengHei"/>
                <a:cs typeface="Microsoft JhengHei"/>
                <a:sym typeface="Microsoft JhengHei"/>
              </a:rPr>
              <a:t> </a:t>
            </a:r>
            <a:r>
              <a:rPr lang="zh-TW" altLang="en-US" dirty="0">
                <a:solidFill>
                  <a:srgbClr val="FF0000"/>
                </a:solidFill>
                <a:latin typeface="Microsoft JhengHei"/>
                <a:ea typeface="Microsoft JhengHei"/>
                <a:cs typeface="Microsoft JhengHei"/>
                <a:sym typeface="Microsoft JhengHei"/>
              </a:rPr>
              <a:t>技術</a:t>
            </a:r>
            <a:r>
              <a:rPr lang="zh-TW" altLang="en-US" dirty="0">
                <a:latin typeface="Microsoft JhengHei"/>
                <a:ea typeface="Microsoft JhengHei"/>
                <a:cs typeface="Microsoft JhengHei"/>
                <a:sym typeface="Microsoft JhengHei"/>
              </a:rPr>
              <a:t>層面</a:t>
            </a:r>
            <a:endParaRPr lang="zh-TW" altLang="en-US" dirty="0"/>
          </a:p>
        </p:txBody>
      </p:sp>
      <p:sp>
        <p:nvSpPr>
          <p:cNvPr id="3" name="文字版面配置區 2">
            <a:extLst>
              <a:ext uri="{FF2B5EF4-FFF2-40B4-BE49-F238E27FC236}">
                <a16:creationId xmlns:a16="http://schemas.microsoft.com/office/drawing/2014/main" id="{62371CDA-5317-490C-ABD8-186EE4D4D899}"/>
              </a:ext>
            </a:extLst>
          </p:cNvPr>
          <p:cNvSpPr>
            <a:spLocks noGrp="1"/>
          </p:cNvSpPr>
          <p:nvPr>
            <p:ph type="body" idx="1"/>
          </p:nvPr>
        </p:nvSpPr>
        <p:spPr>
          <a:xfrm>
            <a:off x="1277112" y="1939544"/>
            <a:ext cx="10515600" cy="4351338"/>
          </a:xfrm>
        </p:spPr>
        <p:txBody>
          <a:bodyPr>
            <a:normAutofit/>
          </a:bodyPr>
          <a:lstStyle/>
          <a:p>
            <a:pPr>
              <a:lnSpc>
                <a:spcPct val="200000"/>
              </a:lnSpc>
            </a:pPr>
            <a:r>
              <a:rPr lang="zh-TW" altLang="en-US" sz="3200" dirty="0">
                <a:latin typeface="微軟正黑體" panose="020B0604030504040204" pitchFamily="34" charset="-120"/>
                <a:ea typeface="微軟正黑體" panose="020B0604030504040204" pitchFamily="34" charset="-120"/>
              </a:rPr>
              <a:t>語音辨識</a:t>
            </a:r>
            <a:endParaRPr lang="en-US" altLang="zh-TW" sz="3200" dirty="0">
              <a:latin typeface="微軟正黑體" panose="020B0604030504040204" pitchFamily="34" charset="-120"/>
              <a:ea typeface="微軟正黑體" panose="020B0604030504040204" pitchFamily="34" charset="-120"/>
            </a:endParaRPr>
          </a:p>
          <a:p>
            <a:pPr>
              <a:lnSpc>
                <a:spcPct val="200000"/>
              </a:lnSpc>
            </a:pPr>
            <a:r>
              <a:rPr lang="zh-TW" altLang="en-US" sz="3200" dirty="0">
                <a:latin typeface="微軟正黑體" panose="020B0604030504040204" pitchFamily="34" charset="-120"/>
                <a:ea typeface="微軟正黑體" panose="020B0604030504040204" pitchFamily="34" charset="-120"/>
              </a:rPr>
              <a:t>無線傳輸</a:t>
            </a:r>
            <a:endParaRPr lang="en-US" altLang="zh-TW" sz="2800" dirty="0">
              <a:latin typeface="微軟正黑體" panose="020B0604030504040204" pitchFamily="34" charset="-120"/>
              <a:ea typeface="微軟正黑體" panose="020B0604030504040204" pitchFamily="34" charset="-120"/>
            </a:endParaRPr>
          </a:p>
          <a:p>
            <a:pPr>
              <a:lnSpc>
                <a:spcPct val="200000"/>
              </a:lnSpc>
            </a:pPr>
            <a:r>
              <a:rPr lang="zh-TW" altLang="en-US" sz="3200" dirty="0">
                <a:latin typeface="微軟正黑體" panose="020B0604030504040204" pitchFamily="34" charset="-120"/>
                <a:ea typeface="微軟正黑體" panose="020B0604030504040204" pitchFamily="34" charset="-120"/>
              </a:rPr>
              <a:t>訊息接收及呈現</a:t>
            </a:r>
          </a:p>
        </p:txBody>
      </p:sp>
      <p:sp>
        <p:nvSpPr>
          <p:cNvPr id="4" name="投影片編號版面配置區 3">
            <a:extLst>
              <a:ext uri="{FF2B5EF4-FFF2-40B4-BE49-F238E27FC236}">
                <a16:creationId xmlns:a16="http://schemas.microsoft.com/office/drawing/2014/main" id="{C5336CD7-77C0-4301-94D8-195195D88050}"/>
              </a:ext>
            </a:extLst>
          </p:cNvPr>
          <p:cNvSpPr>
            <a:spLocks noGrp="1"/>
          </p:cNvSpPr>
          <p:nvPr>
            <p:ph type="sldNum" idx="12"/>
          </p:nvPr>
        </p:nvSpPr>
        <p:spPr/>
        <p:txBody>
          <a:bodyPr/>
          <a:lstStyle/>
          <a:p>
            <a:fld id="{00000000-1234-1234-1234-123412341234}" type="slidenum">
              <a:rPr lang="en-US" altLang="zh-TW" smtClean="0"/>
              <a:pPr/>
              <a:t>14</a:t>
            </a:fld>
            <a:endParaRPr lang="zh-TW" altLang="en-US" dirty="0"/>
          </a:p>
        </p:txBody>
      </p:sp>
      <p:sp>
        <p:nvSpPr>
          <p:cNvPr id="5" name="橢圓 4">
            <a:extLst>
              <a:ext uri="{FF2B5EF4-FFF2-40B4-BE49-F238E27FC236}">
                <a16:creationId xmlns:a16="http://schemas.microsoft.com/office/drawing/2014/main" id="{1282C603-449D-4A81-84B4-17D833B54C6B}"/>
              </a:ext>
            </a:extLst>
          </p:cNvPr>
          <p:cNvSpPr/>
          <p:nvPr/>
        </p:nvSpPr>
        <p:spPr>
          <a:xfrm>
            <a:off x="6096000" y="1184032"/>
            <a:ext cx="2667000" cy="2102347"/>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a:extLst>
              <a:ext uri="{FF2B5EF4-FFF2-40B4-BE49-F238E27FC236}">
                <a16:creationId xmlns:a16="http://schemas.microsoft.com/office/drawing/2014/main" id="{D6AF3CD2-D522-402E-9ECF-E5423F614D1A}"/>
              </a:ext>
            </a:extLst>
          </p:cNvPr>
          <p:cNvSpPr/>
          <p:nvPr/>
        </p:nvSpPr>
        <p:spPr>
          <a:xfrm>
            <a:off x="9391650" y="1270671"/>
            <a:ext cx="2195322" cy="2102347"/>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Google Shape;211;p27">
            <a:extLst>
              <a:ext uri="{FF2B5EF4-FFF2-40B4-BE49-F238E27FC236}">
                <a16:creationId xmlns:a16="http://schemas.microsoft.com/office/drawing/2014/main" id="{9B67FC42-705C-40B1-AAED-1B9CEEC3726C}"/>
              </a:ext>
            </a:extLst>
          </p:cNvPr>
          <p:cNvPicPr preferRelativeResize="0"/>
          <p:nvPr/>
        </p:nvPicPr>
        <p:blipFill rotWithShape="1">
          <a:blip r:embed="rId6">
            <a:alphaModFix/>
          </a:blip>
          <a:srcRect/>
          <a:stretch/>
        </p:blipFill>
        <p:spPr>
          <a:xfrm>
            <a:off x="9978507" y="6175218"/>
            <a:ext cx="2310137" cy="682782"/>
          </a:xfrm>
          <a:prstGeom prst="rect">
            <a:avLst/>
          </a:prstGeom>
          <a:noFill/>
          <a:ln>
            <a:noFill/>
          </a:ln>
        </p:spPr>
      </p:pic>
      <p:pic>
        <p:nvPicPr>
          <p:cNvPr id="8" name="Picture 2" descr="https://cdn.discordapp.com/attachments/1115619300603084912/1126889196989194300/2023-06-25-153750_800x480_scrot.png">
            <a:extLst>
              <a:ext uri="{FF2B5EF4-FFF2-40B4-BE49-F238E27FC236}">
                <a16:creationId xmlns:a16="http://schemas.microsoft.com/office/drawing/2014/main" id="{DEB556ED-45A5-4878-836B-40FBAF3AAD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20" t="7483"/>
          <a:stretch/>
        </p:blipFill>
        <p:spPr bwMode="auto">
          <a:xfrm>
            <a:off x="6096000" y="3429000"/>
            <a:ext cx="5494020" cy="285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9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C850F5-A8A1-4690-8846-F6FEF88445C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語音辨識 </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Cyberon</a:t>
            </a:r>
            <a:r>
              <a:rPr lang="en-US"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DSpotter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08ADE278-BD01-4F83-9C07-63FFA642E693}"/>
              </a:ext>
            </a:extLst>
          </p:cNvPr>
          <p:cNvSpPr>
            <a:spLocks noGrp="1"/>
          </p:cNvSpPr>
          <p:nvPr>
            <p:ph type="body" idx="1"/>
          </p:nvPr>
        </p:nvSpPr>
        <p:spPr>
          <a:xfrm>
            <a:off x="838200" y="1683565"/>
            <a:ext cx="10681010" cy="4675536"/>
          </a:xfrm>
        </p:spPr>
        <p:txBody>
          <a:bodyPr>
            <a:normAutofit/>
          </a:bodyPr>
          <a:lstStyle/>
          <a:p>
            <a:pPr>
              <a:lnSpc>
                <a:spcPct val="150000"/>
              </a:lnSpc>
            </a:pPr>
            <a:r>
              <a:rPr lang="zh-TW" altLang="en-US" sz="3200" dirty="0"/>
              <a:t>基於發音的語音辨識模型 </a:t>
            </a:r>
            <a:r>
              <a:rPr lang="en-US" altLang="zh-TW" sz="3200" b="1" dirty="0"/>
              <a:t>(Speaker-Independent Model)</a:t>
            </a:r>
          </a:p>
          <a:p>
            <a:pPr>
              <a:lnSpc>
                <a:spcPct val="150000"/>
              </a:lnSpc>
            </a:pPr>
            <a:r>
              <a:rPr lang="en-US" altLang="zh-TW" sz="3200" dirty="0"/>
              <a:t>100</a:t>
            </a:r>
            <a:r>
              <a:rPr lang="zh-TW" altLang="en-US" sz="3200" dirty="0"/>
              <a:t>多個醫護臨床關鍵字訓練集</a:t>
            </a:r>
            <a:endParaRPr lang="en-US" altLang="zh-TW" sz="3200" dirty="0"/>
          </a:p>
          <a:p>
            <a:pPr>
              <a:lnSpc>
                <a:spcPct val="150000"/>
              </a:lnSpc>
            </a:pPr>
            <a:r>
              <a:rPr lang="zh-TW" altLang="en-US" sz="3200" dirty="0"/>
              <a:t>具備</a:t>
            </a:r>
            <a:r>
              <a:rPr lang="zh-TW" altLang="en-US" sz="3200" b="1" dirty="0"/>
              <a:t>長距離</a:t>
            </a:r>
            <a:r>
              <a:rPr lang="zh-TW" altLang="en-US" sz="3200" b="1" dirty="0">
                <a:latin typeface="PMingLiU" panose="02020500000000000000" pitchFamily="18" charset="-120"/>
                <a:ea typeface="PMingLiU" panose="02020500000000000000" pitchFamily="18" charset="-120"/>
              </a:rPr>
              <a:t>、</a:t>
            </a:r>
            <a:r>
              <a:rPr lang="zh-TW" altLang="en-US" sz="3200" b="1" dirty="0"/>
              <a:t>抗躁</a:t>
            </a:r>
            <a:r>
              <a:rPr lang="zh-TW" altLang="en-US" sz="3200" dirty="0"/>
              <a:t>的語音辨識特性</a:t>
            </a:r>
            <a:endParaRPr lang="en-US" altLang="zh-TW" sz="3200" dirty="0"/>
          </a:p>
          <a:p>
            <a:pPr>
              <a:lnSpc>
                <a:spcPct val="150000"/>
              </a:lnSpc>
            </a:pPr>
            <a:r>
              <a:rPr lang="zh-TW" altLang="en-US" sz="3200" b="1" dirty="0"/>
              <a:t>低功耗</a:t>
            </a:r>
            <a:r>
              <a:rPr lang="zh-TW" altLang="en-US" sz="3200" dirty="0"/>
              <a:t>設計</a:t>
            </a:r>
            <a:endParaRPr lang="en-US" altLang="zh-TW" sz="3200" dirty="0"/>
          </a:p>
          <a:p>
            <a:pPr>
              <a:lnSpc>
                <a:spcPct val="150000"/>
              </a:lnSpc>
            </a:pPr>
            <a:endParaRPr lang="zh-TW" altLang="en-US" sz="3200" dirty="0"/>
          </a:p>
        </p:txBody>
      </p:sp>
      <p:sp>
        <p:nvSpPr>
          <p:cNvPr id="4" name="投影片編號版面配置區 3">
            <a:extLst>
              <a:ext uri="{FF2B5EF4-FFF2-40B4-BE49-F238E27FC236}">
                <a16:creationId xmlns:a16="http://schemas.microsoft.com/office/drawing/2014/main" id="{B54FA90A-F621-4A9B-9388-FD323978A9A0}"/>
              </a:ext>
            </a:extLst>
          </p:cNvPr>
          <p:cNvSpPr>
            <a:spLocks noGrp="1"/>
          </p:cNvSpPr>
          <p:nvPr>
            <p:ph type="sldNum" idx="12"/>
          </p:nvPr>
        </p:nvSpPr>
        <p:spPr/>
        <p:txBody>
          <a:bodyPr/>
          <a:lstStyle/>
          <a:p>
            <a:fld id="{00000000-1234-1234-1234-123412341234}" type="slidenum">
              <a:rPr lang="en-US" altLang="zh-TW" smtClean="0"/>
              <a:pPr/>
              <a:t>15</a:t>
            </a:fld>
            <a:endParaRPr lang="zh-TW" altLang="en-US" dirty="0"/>
          </a:p>
        </p:txBody>
      </p:sp>
      <p:pic>
        <p:nvPicPr>
          <p:cNvPr id="5122" name="Picture 2" descr="Cyberon Corporation – Arm®">
            <a:extLst>
              <a:ext uri="{FF2B5EF4-FFF2-40B4-BE49-F238E27FC236}">
                <a16:creationId xmlns:a16="http://schemas.microsoft.com/office/drawing/2014/main" id="{EFEC8D2E-6C0D-4343-AEFD-2635E88B8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72" y="498899"/>
            <a:ext cx="2057400" cy="802888"/>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211;p27">
            <a:extLst>
              <a:ext uri="{FF2B5EF4-FFF2-40B4-BE49-F238E27FC236}">
                <a16:creationId xmlns:a16="http://schemas.microsoft.com/office/drawing/2014/main" id="{22C22B03-A13A-4D6A-B962-781A31B2D2AF}"/>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Tree>
    <p:extLst>
      <p:ext uri="{BB962C8B-B14F-4D97-AF65-F5344CB8AC3E}">
        <p14:creationId xmlns:p14="http://schemas.microsoft.com/office/powerpoint/2010/main" val="282552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B5447E-002B-495E-8EBC-E3A8384FE84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無線傳輸 </a:t>
            </a:r>
            <a:r>
              <a:rPr lang="en-US" altLang="zh-TW" dirty="0">
                <a:latin typeface="微軟正黑體" panose="020B0604030504040204" pitchFamily="34" charset="-120"/>
                <a:ea typeface="微軟正黑體" panose="020B0604030504040204" pitchFamily="34" charset="-120"/>
              </a:rPr>
              <a:t>(WIFI)</a:t>
            </a:r>
            <a:endParaRPr lang="zh-TW" altLang="en-US" dirty="0">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D5A9CFC9-60C6-45A7-A33E-C38D5BA26A5A}"/>
              </a:ext>
            </a:extLst>
          </p:cNvPr>
          <p:cNvSpPr>
            <a:spLocks noGrp="1"/>
          </p:cNvSpPr>
          <p:nvPr>
            <p:ph type="body" idx="1"/>
          </p:nvPr>
        </p:nvSpPr>
        <p:spPr>
          <a:xfrm>
            <a:off x="838199" y="1357313"/>
            <a:ext cx="10515600" cy="4351338"/>
          </a:xfrm>
        </p:spPr>
        <p:txBody>
          <a:bodyPr>
            <a:normAutofit/>
          </a:bodyPr>
          <a:lstStyle/>
          <a:p>
            <a:pPr>
              <a:lnSpc>
                <a:spcPct val="150000"/>
              </a:lnSpc>
            </a:pPr>
            <a:r>
              <a:rPr lang="zh-TW" altLang="en-US" sz="3200" b="1" dirty="0">
                <a:latin typeface="微軟正黑體" panose="020B0604030504040204" pitchFamily="34" charset="-120"/>
                <a:ea typeface="微軟正黑體" panose="020B0604030504040204" pitchFamily="34" charset="-120"/>
              </a:rPr>
              <a:t>部署簡單</a:t>
            </a:r>
            <a:r>
              <a:rPr lang="zh-TW" altLang="en-US" sz="3200" dirty="0">
                <a:latin typeface="微軟正黑體" panose="020B0604030504040204" pitchFamily="34" charset="-120"/>
                <a:ea typeface="微軟正黑體" panose="020B0604030504040204" pitchFamily="34" charset="-120"/>
              </a:rPr>
              <a:t>：在相同網域下使用 </a:t>
            </a:r>
            <a:r>
              <a:rPr lang="en-US" altLang="zh-TW" sz="3200" b="1" dirty="0">
                <a:latin typeface="微軟正黑體" panose="020B0604030504040204" pitchFamily="34" charset="-120"/>
                <a:ea typeface="微軟正黑體" panose="020B0604030504040204" pitchFamily="34" charset="-120"/>
              </a:rPr>
              <a:t>TCP socket</a:t>
            </a:r>
            <a:r>
              <a:rPr lang="zh-TW" altLang="en-US" sz="3200" b="1"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傳輸 </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b="1" dirty="0">
                <a:latin typeface="微軟正黑體" panose="020B0604030504040204" pitchFamily="34" charset="-120"/>
                <a:ea typeface="微軟正黑體" panose="020B0604030504040204" pitchFamily="34" charset="-120"/>
              </a:rPr>
              <a:t>安全性保障</a:t>
            </a:r>
            <a:r>
              <a:rPr lang="zh-TW" altLang="en-US" sz="3200" dirty="0">
                <a:latin typeface="微軟正黑體" panose="020B0604030504040204" pitchFamily="34" charset="-120"/>
                <a:ea typeface="微軟正黑體" panose="020B0604030504040204" pitchFamily="34" charset="-120"/>
              </a:rPr>
              <a:t>：使用 </a:t>
            </a:r>
            <a:r>
              <a:rPr lang="en-US" altLang="zh-TW" sz="3200" b="1" dirty="0">
                <a:latin typeface="微軟正黑體" panose="020B0604030504040204" pitchFamily="34" charset="-120"/>
                <a:ea typeface="微軟正黑體" panose="020B0604030504040204" pitchFamily="34" charset="-120"/>
              </a:rPr>
              <a:t>TLS</a:t>
            </a:r>
            <a:r>
              <a:rPr lang="zh-TW" altLang="en-US" sz="3200" b="1" dirty="0">
                <a:latin typeface="微軟正黑體" panose="020B0604030504040204" pitchFamily="34" charset="-120"/>
                <a:ea typeface="微軟正黑體" panose="020B0604030504040204" pitchFamily="34" charset="-120"/>
              </a:rPr>
              <a:t> </a:t>
            </a:r>
            <a:r>
              <a:rPr lang="en-US" altLang="zh-TW" sz="3200" b="1" dirty="0">
                <a:latin typeface="微軟正黑體" panose="020B0604030504040204" pitchFamily="34" charset="-120"/>
                <a:ea typeface="微軟正黑體" panose="020B0604030504040204" pitchFamily="34" charset="-120"/>
              </a:rPr>
              <a:t>socket</a:t>
            </a:r>
            <a:r>
              <a:rPr lang="zh-TW" altLang="en-US" sz="3200" b="1"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保護病人隱私</a:t>
            </a:r>
            <a:endParaRPr lang="en-US" altLang="zh-TW" sz="3200" dirty="0">
              <a:latin typeface="微軟正黑體" panose="020B0604030504040204" pitchFamily="34" charset="-120"/>
              <a:ea typeface="微軟正黑體" panose="020B0604030504040204" pitchFamily="34" charset="-120"/>
            </a:endParaRPr>
          </a:p>
          <a:p>
            <a:pPr>
              <a:lnSpc>
                <a:spcPct val="150000"/>
              </a:lnSpc>
            </a:pPr>
            <a:endParaRPr lang="zh-TW" altLang="en-US" sz="3200"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20FD04EB-A9D2-400E-80A2-017A2E0930B5}"/>
              </a:ext>
            </a:extLst>
          </p:cNvPr>
          <p:cNvSpPr>
            <a:spLocks noGrp="1"/>
          </p:cNvSpPr>
          <p:nvPr>
            <p:ph type="sldNum" idx="12"/>
          </p:nvPr>
        </p:nvSpPr>
        <p:spPr/>
        <p:txBody>
          <a:bodyPr/>
          <a:lstStyle/>
          <a:p>
            <a:fld id="{00000000-1234-1234-1234-123412341234}" type="slidenum">
              <a:rPr lang="en-US" altLang="zh-TW" smtClean="0"/>
              <a:pPr/>
              <a:t>16</a:t>
            </a:fld>
            <a:endParaRPr lang="zh-TW" altLang="en-US" dirty="0"/>
          </a:p>
        </p:txBody>
      </p:sp>
      <p:pic>
        <p:nvPicPr>
          <p:cNvPr id="6146" name="Picture 2" descr="Wifi Images - Free Download on Freepik">
            <a:extLst>
              <a:ext uri="{FF2B5EF4-FFF2-40B4-BE49-F238E27FC236}">
                <a16:creationId xmlns:a16="http://schemas.microsoft.com/office/drawing/2014/main" id="{17A5EA39-248F-4104-A172-52FA94E98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910" y="3681096"/>
            <a:ext cx="2964179" cy="2964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dn.discordapp.com/attachments/1115619300603084912/1126883413316604004/aa.png">
            <a:extLst>
              <a:ext uri="{FF2B5EF4-FFF2-40B4-BE49-F238E27FC236}">
                <a16:creationId xmlns:a16="http://schemas.microsoft.com/office/drawing/2014/main" id="{D87EAD59-D176-49D5-83EC-377F64ED2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113" y="3759275"/>
            <a:ext cx="4958961" cy="278941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8878B9F2-A9DE-485B-B8B5-FC2BF6EDCB65}"/>
              </a:ext>
            </a:extLst>
          </p:cNvPr>
          <p:cNvGrpSpPr/>
          <p:nvPr/>
        </p:nvGrpSpPr>
        <p:grpSpPr>
          <a:xfrm>
            <a:off x="7244232" y="2994343"/>
            <a:ext cx="4947768" cy="3736911"/>
            <a:chOff x="5879561" y="2639543"/>
            <a:chExt cx="7620000" cy="5819775"/>
          </a:xfrm>
        </p:grpSpPr>
        <p:pic>
          <p:nvPicPr>
            <p:cNvPr id="9" name="Picture 11" descr="https://lh6.googleusercontent.com/QYam9H41dpAKuDJpH8aeKiqYU6z2jjYMYiRSj-NtkcWpcuqN-E2mGpH0hvgTGsqlpLgWcSgbZDSCHQNUoZQzT5E-IsBnBaSG_51wbL-wxmnZUvA_jGtnfaRao8DZ7P2olSYvu8F41Jqhbk75_eLLQg=s2048">
              <a:extLst>
                <a:ext uri="{FF2B5EF4-FFF2-40B4-BE49-F238E27FC236}">
                  <a16:creationId xmlns:a16="http://schemas.microsoft.com/office/drawing/2014/main" id="{EE09AA9B-009E-4FA8-8026-DDE8C8419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9561" y="2639543"/>
              <a:ext cx="7620000" cy="5819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descr="https://lh5.googleusercontent.com/0ICtcuW7fo99M-ZOlpvKkaGULOuX8nJodCrYVABdNTUfjg1oYy9kLj_ruyf9je90gClsdlglpwtzH38Qt8Vca1V-CTkbZmoxAdGBdK0a6Iujufsi-SsILb5ihFLieCxcR9zUC8C5-y0sXJMQk5oWUw=s2048">
              <a:extLst>
                <a:ext uri="{FF2B5EF4-FFF2-40B4-BE49-F238E27FC236}">
                  <a16:creationId xmlns:a16="http://schemas.microsoft.com/office/drawing/2014/main" id="{D174FEA5-4A09-4458-9052-C83F084464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157"/>
            <a:stretch/>
          </p:blipFill>
          <p:spPr bwMode="auto">
            <a:xfrm>
              <a:off x="7974733" y="3218176"/>
              <a:ext cx="1371800" cy="755944"/>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Google Shape;211;p27">
            <a:extLst>
              <a:ext uri="{FF2B5EF4-FFF2-40B4-BE49-F238E27FC236}">
                <a16:creationId xmlns:a16="http://schemas.microsoft.com/office/drawing/2014/main" id="{48B57AF6-52B8-43B9-9C72-0B0E4C97D5A4}"/>
              </a:ext>
            </a:extLst>
          </p:cNvPr>
          <p:cNvPicPr preferRelativeResize="0"/>
          <p:nvPr/>
        </p:nvPicPr>
        <p:blipFill rotWithShape="1">
          <a:blip r:embed="rId7">
            <a:alphaModFix/>
          </a:blip>
          <a:srcRect/>
          <a:stretch/>
        </p:blipFill>
        <p:spPr>
          <a:xfrm>
            <a:off x="9978507" y="6175218"/>
            <a:ext cx="2310137" cy="682782"/>
          </a:xfrm>
          <a:prstGeom prst="rect">
            <a:avLst/>
          </a:prstGeom>
          <a:noFill/>
          <a:ln>
            <a:noFill/>
          </a:ln>
        </p:spPr>
      </p:pic>
    </p:spTree>
    <p:extLst>
      <p:ext uri="{BB962C8B-B14F-4D97-AF65-F5344CB8AC3E}">
        <p14:creationId xmlns:p14="http://schemas.microsoft.com/office/powerpoint/2010/main" val="175180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738311-DBAF-43E6-911E-416D6E3D4FE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訊息接收及呈現</a:t>
            </a:r>
          </a:p>
        </p:txBody>
      </p:sp>
      <p:sp>
        <p:nvSpPr>
          <p:cNvPr id="3" name="文字版面配置區 2">
            <a:extLst>
              <a:ext uri="{FF2B5EF4-FFF2-40B4-BE49-F238E27FC236}">
                <a16:creationId xmlns:a16="http://schemas.microsoft.com/office/drawing/2014/main" id="{9D5F74E8-C0C1-44C3-B9DA-2CBE54BDB6FE}"/>
              </a:ext>
            </a:extLst>
          </p:cNvPr>
          <p:cNvSpPr>
            <a:spLocks noGrp="1"/>
          </p:cNvSpPr>
          <p:nvPr>
            <p:ph type="body" idx="1"/>
          </p:nvPr>
        </p:nvSpPr>
        <p:spPr>
          <a:xfrm>
            <a:off x="838200" y="1514051"/>
            <a:ext cx="10515600" cy="4351338"/>
          </a:xfrm>
        </p:spPr>
        <p:txBody>
          <a:bodyPr>
            <a:normAutofit/>
          </a:bodyPr>
          <a:lstStyle/>
          <a:p>
            <a:pPr>
              <a:lnSpc>
                <a:spcPct val="150000"/>
              </a:lnSpc>
            </a:pPr>
            <a:r>
              <a:rPr lang="en-US" altLang="zh-TW" sz="3200" dirty="0">
                <a:latin typeface="微軟正黑體" panose="020B0604030504040204" pitchFamily="34" charset="-120"/>
                <a:ea typeface="微軟正黑體" panose="020B0604030504040204" pitchFamily="34" charset="-120"/>
              </a:rPr>
              <a:t>Python PyQt5</a:t>
            </a:r>
          </a:p>
          <a:p>
            <a:pPr>
              <a:lnSpc>
                <a:spcPct val="150000"/>
              </a:lnSpc>
            </a:pPr>
            <a:r>
              <a:rPr lang="zh-TW" altLang="en-US" sz="3200" dirty="0">
                <a:latin typeface="微軟正黑體" panose="020B0604030504040204" pitchFamily="34" charset="-120"/>
                <a:ea typeface="微軟正黑體" panose="020B0604030504040204" pitchFamily="34" charset="-120"/>
              </a:rPr>
              <a:t>多線程接收病人端的資訊</a:t>
            </a:r>
            <a:endParaRPr lang="en-US" altLang="zh-TW" sz="3200" dirty="0">
              <a:latin typeface="微軟正黑體" panose="020B0604030504040204" pitchFamily="34" charset="-120"/>
              <a:ea typeface="微軟正黑體" panose="020B0604030504040204" pitchFamily="34" charset="-120"/>
            </a:endParaRPr>
          </a:p>
          <a:p>
            <a:pPr lvl="1">
              <a:lnSpc>
                <a:spcPct val="150000"/>
              </a:lnSpc>
            </a:pPr>
            <a:r>
              <a:rPr lang="zh-TW" altLang="en-US" sz="2800" dirty="0">
                <a:latin typeface="微軟正黑體" panose="020B0604030504040204" pitchFamily="34" charset="-120"/>
                <a:ea typeface="微軟正黑體" panose="020B0604030504040204" pitchFamily="34" charset="-120"/>
              </a:rPr>
              <a:t>維護介面</a:t>
            </a:r>
            <a:endParaRPr lang="en-US" altLang="zh-TW" sz="2800" dirty="0">
              <a:latin typeface="微軟正黑體" panose="020B0604030504040204" pitchFamily="34" charset="-120"/>
              <a:ea typeface="微軟正黑體" panose="020B0604030504040204" pitchFamily="34" charset="-120"/>
            </a:endParaRPr>
          </a:p>
          <a:p>
            <a:pPr lvl="1">
              <a:lnSpc>
                <a:spcPct val="150000"/>
              </a:lnSpc>
            </a:pPr>
            <a:r>
              <a:rPr lang="zh-TW" altLang="en-US" sz="2800" dirty="0">
                <a:latin typeface="微軟正黑體" panose="020B0604030504040204" pitchFamily="34" charset="-120"/>
                <a:ea typeface="微軟正黑體" panose="020B0604030504040204" pitchFamily="34" charset="-120"/>
              </a:rPr>
              <a:t>接收病人端的事件</a:t>
            </a:r>
          </a:p>
        </p:txBody>
      </p:sp>
      <p:sp>
        <p:nvSpPr>
          <p:cNvPr id="4" name="投影片編號版面配置區 3">
            <a:extLst>
              <a:ext uri="{FF2B5EF4-FFF2-40B4-BE49-F238E27FC236}">
                <a16:creationId xmlns:a16="http://schemas.microsoft.com/office/drawing/2014/main" id="{C08E89A3-1E98-485A-8019-251C8F7D228E}"/>
              </a:ext>
            </a:extLst>
          </p:cNvPr>
          <p:cNvSpPr>
            <a:spLocks noGrp="1"/>
          </p:cNvSpPr>
          <p:nvPr>
            <p:ph type="sldNum" idx="12"/>
          </p:nvPr>
        </p:nvSpPr>
        <p:spPr/>
        <p:txBody>
          <a:bodyPr/>
          <a:lstStyle/>
          <a:p>
            <a:fld id="{00000000-1234-1234-1234-123412341234}" type="slidenum">
              <a:rPr lang="en-US" altLang="zh-TW" smtClean="0"/>
              <a:pPr/>
              <a:t>17</a:t>
            </a:fld>
            <a:endParaRPr lang="zh-TW" altLang="en-US" dirty="0"/>
          </a:p>
        </p:txBody>
      </p:sp>
      <p:pic>
        <p:nvPicPr>
          <p:cNvPr id="7170" name="Picture 2" descr="PyQt5 Introduction - Codetorial">
            <a:extLst>
              <a:ext uri="{FF2B5EF4-FFF2-40B4-BE49-F238E27FC236}">
                <a16:creationId xmlns:a16="http://schemas.microsoft.com/office/drawing/2014/main" id="{3299869E-5C94-4811-93D5-AA28DA12E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345" y="4761643"/>
            <a:ext cx="4461510" cy="16441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cdn.discordapp.com/attachments/1115619300603084912/1126889196989194300/2023-06-25-153750_800x480_scrot.png">
            <a:extLst>
              <a:ext uri="{FF2B5EF4-FFF2-40B4-BE49-F238E27FC236}">
                <a16:creationId xmlns:a16="http://schemas.microsoft.com/office/drawing/2014/main" id="{2136493F-94E9-448F-B668-51BD133EBA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0" t="7483"/>
          <a:stretch/>
        </p:blipFill>
        <p:spPr bwMode="auto">
          <a:xfrm>
            <a:off x="6096000" y="1825625"/>
            <a:ext cx="5860702" cy="3276895"/>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211;p27">
            <a:extLst>
              <a:ext uri="{FF2B5EF4-FFF2-40B4-BE49-F238E27FC236}">
                <a16:creationId xmlns:a16="http://schemas.microsoft.com/office/drawing/2014/main" id="{FB3814C6-8C72-4456-A8E0-6657D206128E}"/>
              </a:ext>
            </a:extLst>
          </p:cNvPr>
          <p:cNvPicPr preferRelativeResize="0"/>
          <p:nvPr/>
        </p:nvPicPr>
        <p:blipFill rotWithShape="1">
          <a:blip r:embed="rId5">
            <a:alphaModFix/>
          </a:blip>
          <a:srcRect/>
          <a:stretch/>
        </p:blipFill>
        <p:spPr>
          <a:xfrm>
            <a:off x="9978507" y="6175218"/>
            <a:ext cx="2310137" cy="682782"/>
          </a:xfrm>
          <a:prstGeom prst="rect">
            <a:avLst/>
          </a:prstGeom>
          <a:noFill/>
          <a:ln>
            <a:noFill/>
          </a:ln>
        </p:spPr>
      </p:pic>
    </p:spTree>
    <p:extLst>
      <p:ext uri="{BB962C8B-B14F-4D97-AF65-F5344CB8AC3E}">
        <p14:creationId xmlns:p14="http://schemas.microsoft.com/office/powerpoint/2010/main" val="3950317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Shape 205"/>
        <p:cNvGrpSpPr/>
        <p:nvPr/>
      </p:nvGrpSpPr>
      <p:grpSpPr>
        <a:xfrm>
          <a:off x="0" y="0"/>
          <a:ext cx="0" cy="0"/>
          <a:chOff x="0" y="0"/>
          <a:chExt cx="0" cy="0"/>
        </a:xfrm>
      </p:grpSpPr>
      <p:sp>
        <p:nvSpPr>
          <p:cNvPr id="207" name="Google Shape;207;p27"/>
          <p:cNvSpPr txBox="1">
            <a:spLocks noGrp="1"/>
          </p:cNvSpPr>
          <p:nvPr>
            <p:ph type="title"/>
          </p:nvPr>
        </p:nvSpPr>
        <p:spPr>
          <a:xfrm>
            <a:off x="838200" y="443373"/>
            <a:ext cx="10515600" cy="9139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Microsoft JhengHei"/>
              <a:buNone/>
            </a:pPr>
            <a:r>
              <a:rPr lang="zh-TW" dirty="0">
                <a:latin typeface="Microsoft JhengHei"/>
                <a:ea typeface="Microsoft JhengHei"/>
                <a:cs typeface="Microsoft JhengHei"/>
                <a:sym typeface="Microsoft JhengHei"/>
              </a:rPr>
              <a:t>AlizaRing</a:t>
            </a:r>
            <a:r>
              <a:rPr lang="en-US" altLang="zh-TW" dirty="0">
                <a:latin typeface="Microsoft JhengHei"/>
                <a:ea typeface="Microsoft JhengHei"/>
                <a:cs typeface="Microsoft JhengHei"/>
                <a:sym typeface="Microsoft JhengHei"/>
              </a:rPr>
              <a:t> </a:t>
            </a:r>
            <a:r>
              <a:rPr lang="zh-TW" altLang="en-US" dirty="0">
                <a:solidFill>
                  <a:schemeClr val="tx1"/>
                </a:solidFill>
                <a:latin typeface="Microsoft JhengHei"/>
                <a:ea typeface="Microsoft JhengHei"/>
                <a:cs typeface="Microsoft JhengHei"/>
                <a:sym typeface="Microsoft JhengHei"/>
              </a:rPr>
              <a:t>未來展望</a:t>
            </a:r>
            <a:endParaRPr dirty="0">
              <a:solidFill>
                <a:schemeClr val="tx1"/>
              </a:solidFill>
              <a:latin typeface="Microsoft JhengHei"/>
              <a:ea typeface="Microsoft JhengHei"/>
              <a:cs typeface="Microsoft JhengHei"/>
              <a:sym typeface="Microsoft JhengHei"/>
            </a:endParaRPr>
          </a:p>
        </p:txBody>
      </p:sp>
      <p:pic>
        <p:nvPicPr>
          <p:cNvPr id="211" name="Google Shape;211;p27"/>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2" name="投影片編號版面配置區 1">
            <a:extLst>
              <a:ext uri="{FF2B5EF4-FFF2-40B4-BE49-F238E27FC236}">
                <a16:creationId xmlns:a16="http://schemas.microsoft.com/office/drawing/2014/main" id="{51F68EE5-D7B1-4708-84A4-9F0C48BA28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dirty="0"/>
          </a:p>
        </p:txBody>
      </p:sp>
      <p:sp>
        <p:nvSpPr>
          <p:cNvPr id="8" name="文字方塊 7">
            <a:extLst>
              <a:ext uri="{FF2B5EF4-FFF2-40B4-BE49-F238E27FC236}">
                <a16:creationId xmlns:a16="http://schemas.microsoft.com/office/drawing/2014/main" id="{42B32E26-0E2C-4809-8C85-154A6A7F12AE}"/>
              </a:ext>
            </a:extLst>
          </p:cNvPr>
          <p:cNvSpPr txBox="1"/>
          <p:nvPr/>
        </p:nvSpPr>
        <p:spPr>
          <a:xfrm>
            <a:off x="968101" y="2063043"/>
            <a:ext cx="11625269" cy="3406445"/>
          </a:xfrm>
          <a:prstGeom prst="rect">
            <a:avLst/>
          </a:prstGeom>
          <a:noFill/>
        </p:spPr>
        <p:txBody>
          <a:bodyPr wrap="square" rtlCol="0">
            <a:spAutoFit/>
          </a:bodyPr>
          <a:lstStyle/>
          <a:p>
            <a:pPr marL="285750" lvl="1" indent="-285750">
              <a:lnSpc>
                <a:spcPct val="200000"/>
              </a:lnSpc>
              <a:buFont typeface="Arial" panose="020B0604020202020204" pitchFamily="34" charset="0"/>
              <a:buChar char="•"/>
            </a:pPr>
            <a:r>
              <a:rPr lang="zh-TW" altLang="en-US" sz="2800" dirty="0">
                <a:solidFill>
                  <a:schemeClr val="tx1"/>
                </a:solidFill>
                <a:latin typeface="微軟正黑體" panose="020B0604030504040204" pitchFamily="34" charset="-120"/>
                <a:ea typeface="微軟正黑體" panose="020B0604030504040204" pitchFamily="34" charset="-120"/>
              </a:rPr>
              <a:t>  發生緊急</a:t>
            </a:r>
            <a:r>
              <a:rPr lang="zh-TW" altLang="en-US" sz="2800" dirty="0">
                <a:latin typeface="微軟正黑體" panose="020B0604030504040204" pitchFamily="34" charset="-120"/>
                <a:ea typeface="微軟正黑體" panose="020B0604030504040204" pitchFamily="34" charset="-120"/>
              </a:rPr>
              <a:t>事件 </a:t>
            </a:r>
            <a:r>
              <a:rPr lang="zh-TW" altLang="en-US" sz="2800" dirty="0">
                <a:solidFill>
                  <a:schemeClr val="tx1"/>
                </a:solidFill>
                <a:latin typeface="微軟正黑體" panose="020B0604030504040204" pitchFamily="34" charset="-120"/>
                <a:ea typeface="微軟正黑體" panose="020B0604030504040204" pitchFamily="34" charset="-120"/>
              </a:rPr>
              <a:t>閃燈或是發出聲音提醒護理師</a:t>
            </a:r>
            <a:endParaRPr lang="en-US" altLang="zh-TW" sz="2800" dirty="0">
              <a:solidFill>
                <a:schemeClr val="tx1"/>
              </a:solidFill>
              <a:latin typeface="微軟正黑體" panose="020B0604030504040204" pitchFamily="34" charset="-120"/>
              <a:ea typeface="微軟正黑體" panose="020B0604030504040204" pitchFamily="34" charset="-120"/>
            </a:endParaRPr>
          </a:p>
          <a:p>
            <a:pPr marL="457200" indent="-457200">
              <a:lnSpc>
                <a:spcPct val="200000"/>
              </a:lnSpc>
              <a:buFont typeface="Arial" panose="020B0604020202020204" pitchFamily="34" charset="0"/>
              <a:buChar char="•"/>
            </a:pPr>
            <a:r>
              <a:rPr lang="zh-TW" altLang="en-US" sz="2800" dirty="0"/>
              <a:t>導入大型語言模型</a:t>
            </a:r>
            <a:r>
              <a:rPr lang="en-US" altLang="zh-TW" sz="2800" dirty="0"/>
              <a:t>(LLM)</a:t>
            </a:r>
            <a:r>
              <a:rPr lang="zh-TW" altLang="en-US" sz="2800" dirty="0"/>
              <a:t>處理例外事件</a:t>
            </a:r>
            <a:endParaRPr lang="en-US" altLang="zh-TW" sz="2800" dirty="0"/>
          </a:p>
          <a:p>
            <a:pPr marL="457200" indent="-457200">
              <a:lnSpc>
                <a:spcPct val="200000"/>
              </a:lnSpc>
              <a:buFont typeface="Arial" panose="020B0604020202020204" pitchFamily="34" charset="0"/>
              <a:buChar char="•"/>
            </a:pPr>
            <a:r>
              <a:rPr lang="zh-TW" altLang="en-US" sz="2800" dirty="0"/>
              <a:t>支援多語言辨識</a:t>
            </a:r>
            <a:endParaRPr lang="en-US" altLang="zh-TW" sz="2800" dirty="0"/>
          </a:p>
          <a:p>
            <a:pPr marL="457200" indent="-457200">
              <a:lnSpc>
                <a:spcPct val="200000"/>
              </a:lnSpc>
              <a:buFont typeface="Arial" panose="020B0604020202020204" pitchFamily="34" charset="0"/>
              <a:buChar char="•"/>
            </a:pPr>
            <a:r>
              <a:rPr lang="zh-TW" altLang="en-US" sz="2800" dirty="0"/>
              <a:t>在病床端增設使用者介面</a:t>
            </a:r>
            <a:endParaRPr lang="en-US" altLang="zh-TW"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055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2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9000" b="-9000"/>
          </a:stretch>
        </a:blipFill>
        <a:effectLst/>
      </p:bgPr>
    </p:bg>
    <p:spTree>
      <p:nvGrpSpPr>
        <p:cNvPr id="1" name=""/>
        <p:cNvGrpSpPr/>
        <p:nvPr/>
      </p:nvGrpSpPr>
      <p:grpSpPr>
        <a:xfrm>
          <a:off x="0" y="0"/>
          <a:ext cx="0" cy="0"/>
          <a:chOff x="0" y="0"/>
          <a:chExt cx="0" cy="0"/>
        </a:xfrm>
      </p:grpSpPr>
      <p:pic>
        <p:nvPicPr>
          <p:cNvPr id="30" name="影片1">
            <a:hlinkClick r:id="" action="ppaction://media"/>
            <a:extLst>
              <a:ext uri="{FF2B5EF4-FFF2-40B4-BE49-F238E27FC236}">
                <a16:creationId xmlns:a16="http://schemas.microsoft.com/office/drawing/2014/main" id="{C80393C1-D9B0-4D36-A95C-DFF2C763C7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b="15495"/>
          <a:stretch/>
        </p:blipFill>
        <p:spPr>
          <a:xfrm>
            <a:off x="4715060" y="5500555"/>
            <a:ext cx="504482" cy="757794"/>
          </a:xfrm>
          <a:prstGeom prst="rect">
            <a:avLst/>
          </a:prstGeom>
          <a:noFill/>
          <a:ln>
            <a:noFill/>
          </a:ln>
        </p:spPr>
      </p:pic>
      <p:pic>
        <p:nvPicPr>
          <p:cNvPr id="26" name="影片1">
            <a:hlinkClick r:id="" action="ppaction://media"/>
            <a:extLst>
              <a:ext uri="{FF2B5EF4-FFF2-40B4-BE49-F238E27FC236}">
                <a16:creationId xmlns:a16="http://schemas.microsoft.com/office/drawing/2014/main" id="{29FCBEAA-604D-4A3E-A634-1F172E49C8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b="15495"/>
          <a:stretch/>
        </p:blipFill>
        <p:spPr>
          <a:xfrm>
            <a:off x="2953871" y="4946479"/>
            <a:ext cx="504482" cy="757794"/>
          </a:xfrm>
          <a:prstGeom prst="rect">
            <a:avLst/>
          </a:prstGeom>
          <a:noFill/>
          <a:ln>
            <a:noFill/>
          </a:ln>
        </p:spPr>
      </p:pic>
      <p:grpSp>
        <p:nvGrpSpPr>
          <p:cNvPr id="35" name="群組 34">
            <a:extLst>
              <a:ext uri="{FF2B5EF4-FFF2-40B4-BE49-F238E27FC236}">
                <a16:creationId xmlns:a16="http://schemas.microsoft.com/office/drawing/2014/main" id="{15B6F431-D3B7-4869-9333-1239E5BD6FEC}"/>
              </a:ext>
            </a:extLst>
          </p:cNvPr>
          <p:cNvGrpSpPr/>
          <p:nvPr/>
        </p:nvGrpSpPr>
        <p:grpSpPr>
          <a:xfrm>
            <a:off x="196596" y="1025014"/>
            <a:ext cx="11757683" cy="5706240"/>
            <a:chOff x="217158" y="1408404"/>
            <a:chExt cx="11757683" cy="5369442"/>
          </a:xfrm>
          <a:solidFill>
            <a:srgbClr val="E2F0D9"/>
          </a:solidFill>
        </p:grpSpPr>
        <p:pic>
          <p:nvPicPr>
            <p:cNvPr id="1026" name="Picture 2" descr="https://lh3.googleusercontent.com/0FU44lugY6z8tfZClZXQuZmBSf5rBTmNC5SucZeeCONjZwb_h2gYe5b5vFNvznZWS4wiZ2hTowfQ7GSYIksCvu3OEUTNtOx55nb1vVwWJO4LcQkkSn7LomqdrdKkb2YvMCJvwd9hGtVhC4nj8zpOEaTLZA=s2048">
              <a:extLst>
                <a:ext uri="{FF2B5EF4-FFF2-40B4-BE49-F238E27FC236}">
                  <a16:creationId xmlns:a16="http://schemas.microsoft.com/office/drawing/2014/main" id="{60FB738F-7989-45EB-BB77-087C36537E0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320" t="7218" r="16453" b="17512"/>
            <a:stretch/>
          </p:blipFill>
          <p:spPr bwMode="auto">
            <a:xfrm>
              <a:off x="217158" y="1408404"/>
              <a:ext cx="11757683" cy="5369442"/>
            </a:xfrm>
            <a:prstGeom prst="rect">
              <a:avLst/>
            </a:prstGeom>
            <a:grpFill/>
            <a:extLst/>
          </p:spPr>
        </p:pic>
        <p:pic>
          <p:nvPicPr>
            <p:cNvPr id="1035" name="Picture 11" descr="https://lh6.googleusercontent.com/8qxxrQqJN6BQaifbTtDy0x8xf3QD9lPaCdkgN42lWpDR1zliXnUIs0xzB2eBgH6twJEjlLdbMqG0V5L3We8SHlIabnYyeUIgymDVmpatU_Eb933iQXjL6vwybox4mmuWK_BuDinp32pjP7RuUPhlUQdMzg=s2048">
              <a:extLst>
                <a:ext uri="{FF2B5EF4-FFF2-40B4-BE49-F238E27FC236}">
                  <a16:creationId xmlns:a16="http://schemas.microsoft.com/office/drawing/2014/main" id="{24C67C11-D4E3-41A9-B2B4-EE77F9BE58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06535" y="2221673"/>
              <a:ext cx="1042435" cy="648000"/>
            </a:xfrm>
            <a:prstGeom prst="rect">
              <a:avLst/>
            </a:prstGeom>
            <a:grpFill/>
            <a:extLst/>
          </p:spPr>
        </p:pic>
        <p:pic>
          <p:nvPicPr>
            <p:cNvPr id="1038" name="Picture 14" descr="https://lh6.googleusercontent.com/TMgIqqv4fbdnrGZCeyM4YJGMeiUVHpCU6jfrT-Ow2zWTCccgMagDTRy_PmukuWAVpqjOnRYN75ewrRVbt9gNFZSOzsmFz8j3j38x4oNyJ6gsEs1rBcqaP14cZgcoXvM1ROTzHC4SpuJiO7cQzeSnIosfRQ=s2048">
              <a:extLst>
                <a:ext uri="{FF2B5EF4-FFF2-40B4-BE49-F238E27FC236}">
                  <a16:creationId xmlns:a16="http://schemas.microsoft.com/office/drawing/2014/main" id="{5E0DAE74-01CE-4BF1-9592-C9840132796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11537" y="2236013"/>
              <a:ext cx="1056522" cy="648000"/>
            </a:xfrm>
            <a:prstGeom prst="rect">
              <a:avLst/>
            </a:prstGeom>
            <a:grpFill/>
            <a:extLst/>
          </p:spPr>
        </p:pic>
        <p:pic>
          <p:nvPicPr>
            <p:cNvPr id="1036" name="Picture 12" descr="https://lh6.googleusercontent.com/zWYBRtCJbyKlBQaLTfZNzbpgQSeEqocIPsyJLBA_pjD_JU7dErrM34kGPjkyG5ujwAydCUIbFDoGmBNc7S44YFnz_4n53rMNMQbGQP-HYaQA3RA_LS0I8mXnMPDtPw-oTc_sEGVZ1-8XkxJKXoTjtqw3JQ=s2048">
              <a:extLst>
                <a:ext uri="{FF2B5EF4-FFF2-40B4-BE49-F238E27FC236}">
                  <a16:creationId xmlns:a16="http://schemas.microsoft.com/office/drawing/2014/main" id="{DB7465F8-96F4-480B-9CCD-79A4D20B91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49735" y="2229405"/>
              <a:ext cx="1042435" cy="648000"/>
            </a:xfrm>
            <a:prstGeom prst="rect">
              <a:avLst/>
            </a:prstGeom>
            <a:grpFill/>
            <a:extLst/>
          </p:spPr>
        </p:pic>
        <p:pic>
          <p:nvPicPr>
            <p:cNvPr id="1037" name="Picture 13" descr="https://lh6.googleusercontent.com/kdCWmk7A2ICMz7TJFSICNLXXkJemHoCeP19V8Hxpq1VRGM4J7eVhpXU-qmiwUVLnOqRN3aB3YzGwIPmjwdWEHo024Q1_4TC916cr6X4_Mkzf83V1Z36wIt9vWXuzHyQxu4YbWum10OPYNzJ5hGY2lOJx7w=s2048">
              <a:extLst>
                <a:ext uri="{FF2B5EF4-FFF2-40B4-BE49-F238E27FC236}">
                  <a16:creationId xmlns:a16="http://schemas.microsoft.com/office/drawing/2014/main" id="{1A8B5E6F-2C2C-435B-BB60-93A3A0B8C0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31425" y="2229405"/>
              <a:ext cx="1042435" cy="648000"/>
            </a:xfrm>
            <a:prstGeom prst="rect">
              <a:avLst/>
            </a:prstGeom>
            <a:grpFill/>
            <a:extLst/>
          </p:spPr>
        </p:pic>
        <p:pic>
          <p:nvPicPr>
            <p:cNvPr id="1039" name="Picture 15" descr="https://lh6.googleusercontent.com/6xaorMgp85bANBmi5dbQyKH3uSzQCJDmPh6R2xtXwCP3ZrYt53rj-iln-3z8koznHIF9T8QL3Z2X2fuAk615bdj-cK3al4HpAfSmvXRIVgSmGCzVX5dg5KDl2ohO9N9zn9xvhfYOJ8UsWvOOgqfTnN-ANg=s2048">
              <a:extLst>
                <a:ext uri="{FF2B5EF4-FFF2-40B4-BE49-F238E27FC236}">
                  <a16:creationId xmlns:a16="http://schemas.microsoft.com/office/drawing/2014/main" id="{A2A2072C-CA7D-47B1-B2C0-A7529B22DA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97460" y="2243598"/>
              <a:ext cx="1044000" cy="640320"/>
            </a:xfrm>
            <a:prstGeom prst="rect">
              <a:avLst/>
            </a:prstGeom>
            <a:grpFill/>
            <a:extLst/>
          </p:spPr>
        </p:pic>
        <p:pic>
          <p:nvPicPr>
            <p:cNvPr id="1040" name="Picture 16" descr="https://lh6.googleusercontent.com/_E-q4m3Qz7mUeC4iprDufMAl1FvNcFD2GJ3smZEe15q-hzmi-sWa39GT-t612I9vR9saWZXdbeaPnS-_r9r3vykGr1JE1X7WMKAjRSNB3J_X3tcVbaep75-tDmhfWV0HS-0NZQ97PoQ97tkW0tGmBLbjPg=s2048">
              <a:extLst>
                <a:ext uri="{FF2B5EF4-FFF2-40B4-BE49-F238E27FC236}">
                  <a16:creationId xmlns:a16="http://schemas.microsoft.com/office/drawing/2014/main" id="{A37DDCA1-E52F-4929-942B-793543B7FB1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80572" y="4637258"/>
              <a:ext cx="1042435" cy="648000"/>
            </a:xfrm>
            <a:prstGeom prst="rect">
              <a:avLst/>
            </a:prstGeom>
            <a:grpFill/>
            <a:extLst/>
          </p:spPr>
        </p:pic>
        <p:pic>
          <p:nvPicPr>
            <p:cNvPr id="1042" name="Picture 18" descr="https://lh6.googleusercontent.com/AA0-lubly3zaekUCJDKdmyWDGBzr20iAH-LAKCkCFqZioLcueyI_PlDur8P_xd2gX5JQckkV1wQCtpyDyYtzMTa_k_fxQfzJ0Kz3zTpnv3ZPoxzyxaZdHluDdZSWM6ghz-fyJip7LW2WRNW2YEIJUJk07A=s2048">
              <a:extLst>
                <a:ext uri="{FF2B5EF4-FFF2-40B4-BE49-F238E27FC236}">
                  <a16:creationId xmlns:a16="http://schemas.microsoft.com/office/drawing/2014/main" id="{EEBF68BE-A0BA-4FCB-B991-229DA81E5F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085320" y="4622479"/>
              <a:ext cx="1042435" cy="648000"/>
            </a:xfrm>
            <a:prstGeom prst="rect">
              <a:avLst/>
            </a:prstGeom>
            <a:grpFill/>
            <a:extLst/>
          </p:spPr>
        </p:pic>
        <p:pic>
          <p:nvPicPr>
            <p:cNvPr id="1041" name="Picture 17" descr="https://lh3.googleusercontent.com/CR4oJCM5XGLL2Q-vVa9ZAmdCNuKlj5BqvkYsvhOx-AMf6jUKoPkkGzvARwQyjnqPEi0H8VsNkeDlE4rNGDq3hgvOmFFAKXw4DdnoWAO8f5xEkVc2WA-GQ-gNehhron-wP0yWu1tgmjnk7vXKMxaArD-p2w=s2048">
              <a:extLst>
                <a:ext uri="{FF2B5EF4-FFF2-40B4-BE49-F238E27FC236}">
                  <a16:creationId xmlns:a16="http://schemas.microsoft.com/office/drawing/2014/main" id="{B72BB5C8-EE09-4F25-98ED-64F9BB78EC4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06198" y="4622479"/>
              <a:ext cx="1042435" cy="648000"/>
            </a:xfrm>
            <a:prstGeom prst="rect">
              <a:avLst/>
            </a:prstGeom>
            <a:grpFill/>
            <a:extLst/>
          </p:spPr>
        </p:pic>
        <p:pic>
          <p:nvPicPr>
            <p:cNvPr id="1043" name="Picture 19" descr="https://lh4.googleusercontent.com/EWbG4E-FpzILUxSJ7JkIR8-s6EyTFO58ClA_S6J85xs5Oa3KySiTzDM-NVkJbd2IE2qPq-JDo_kFtjqUC_rArg-_UDE15Ct4kKznkpvVlx6qWpuUuYHsX9ndIePimTi2YT0_OcHr5dErtQ2JVxGz2VPcdw=s2048">
              <a:extLst>
                <a:ext uri="{FF2B5EF4-FFF2-40B4-BE49-F238E27FC236}">
                  <a16:creationId xmlns:a16="http://schemas.microsoft.com/office/drawing/2014/main" id="{FE597D96-23FE-4B14-BA9B-D5ED1F7DDEC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82628" y="4634501"/>
              <a:ext cx="1056522" cy="648000"/>
            </a:xfrm>
            <a:prstGeom prst="rect">
              <a:avLst/>
            </a:prstGeom>
            <a:grpFill/>
            <a:extLst/>
          </p:spPr>
        </p:pic>
        <p:pic>
          <p:nvPicPr>
            <p:cNvPr id="1044" name="Picture 20" descr="https://lh4.googleusercontent.com/Imh8UtoNZQwAtsl2b982YbDKIRxCl4sluwfwWepNbW8UI3TjMDjNXE-O0t4n2nZZusghLELOYe72dXuNx2vXHD4QZxhUtyxu5AOqryqBA_j5DEVeZIoE6h3j_OxWXWFz4V2xKx-3JFls4wJ09RqQN3NiMw=s2048">
              <a:extLst>
                <a:ext uri="{FF2B5EF4-FFF2-40B4-BE49-F238E27FC236}">
                  <a16:creationId xmlns:a16="http://schemas.microsoft.com/office/drawing/2014/main" id="{289507C1-0DD7-4DDC-A9BD-B7D483342D3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64725" y="4634501"/>
              <a:ext cx="1042435" cy="648000"/>
            </a:xfrm>
            <a:prstGeom prst="rect">
              <a:avLst/>
            </a:prstGeom>
            <a:grpFill/>
            <a:extLst/>
          </p:spPr>
        </p:pic>
        <p:pic>
          <p:nvPicPr>
            <p:cNvPr id="1045" name="Picture 21" descr="https://lh6.googleusercontent.com/2ptEgniq04E-vXgcnoHjXm9W6x2dF6EB_nKLn7eWLCnTXfb54lJjBbXi_v-He1Ce6ULTZPkZjDy6cO1dMJg1uCmk-gmndd0vUV5gETQbqvAJhFvm1p23NrImKx3mzViOyXidejRC4vO1LvGJwKNXZ0VOyQ=s2048">
              <a:extLst>
                <a:ext uri="{FF2B5EF4-FFF2-40B4-BE49-F238E27FC236}">
                  <a16:creationId xmlns:a16="http://schemas.microsoft.com/office/drawing/2014/main" id="{29985EB0-3DC4-48C1-9598-C2CE03A33D4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53047" y="4620299"/>
              <a:ext cx="1042435" cy="648000"/>
            </a:xfrm>
            <a:prstGeom prst="rect">
              <a:avLst/>
            </a:prstGeom>
            <a:grpFill/>
            <a:extLst/>
          </p:spPr>
        </p:pic>
        <p:pic>
          <p:nvPicPr>
            <p:cNvPr id="1034" name="Picture 10" descr="https://lh6.googleusercontent.com/ESY9scMEew9TikpJN17OB6K0Ia1iGWH2hwYYut9qGOFKfmjRHVWAvM2pLXFlCcqt-IrP7JTr9L-_O7okAQFlwkIVqJUlZQME3HGQvvVr9HzpX1kDJ9rFsJEYrPhVBulevJ88yOuIwATpuHK1fYXYmuh-fA=s2048">
              <a:extLst>
                <a:ext uri="{FF2B5EF4-FFF2-40B4-BE49-F238E27FC236}">
                  <a16:creationId xmlns:a16="http://schemas.microsoft.com/office/drawing/2014/main" id="{A83CEDE2-6C9D-4B6C-B124-C506CB58367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89301" y="2221673"/>
              <a:ext cx="1042435" cy="648000"/>
            </a:xfrm>
            <a:prstGeom prst="rect">
              <a:avLst/>
            </a:prstGeom>
            <a:grpFill/>
            <a:extLst/>
          </p:spPr>
        </p:pic>
      </p:grpSp>
      <p:sp>
        <p:nvSpPr>
          <p:cNvPr id="2" name="標題 1">
            <a:extLst>
              <a:ext uri="{FF2B5EF4-FFF2-40B4-BE49-F238E27FC236}">
                <a16:creationId xmlns:a16="http://schemas.microsoft.com/office/drawing/2014/main" id="{EBC01CD1-5A8F-4783-A0DC-F2F1B2F4E783}"/>
              </a:ext>
            </a:extLst>
          </p:cNvPr>
          <p:cNvSpPr>
            <a:spLocks noGrp="1"/>
          </p:cNvSpPr>
          <p:nvPr>
            <p:ph type="title"/>
          </p:nvPr>
        </p:nvSpPr>
        <p:spPr>
          <a:xfrm>
            <a:off x="434183" y="157666"/>
            <a:ext cx="10515600" cy="913940"/>
          </a:xfrm>
        </p:spPr>
        <p:txBody>
          <a:bodyPr/>
          <a:lstStyle/>
          <a:p>
            <a:r>
              <a:rPr lang="zh-TW" altLang="en-US" dirty="0">
                <a:latin typeface="微軟正黑體" panose="020B0604030504040204" pitchFamily="34" charset="-120"/>
                <a:ea typeface="微軟正黑體" panose="020B0604030504040204" pitchFamily="34" charset="-120"/>
              </a:rPr>
              <a:t>醫院</a:t>
            </a:r>
            <a:r>
              <a:rPr lang="zh-TW" altLang="en-US" dirty="0">
                <a:solidFill>
                  <a:srgbClr val="FF0000"/>
                </a:solidFill>
                <a:latin typeface="微軟正黑體" panose="020B0604030504040204" pitchFamily="34" charset="-120"/>
                <a:ea typeface="微軟正黑體" panose="020B0604030504040204" pitchFamily="34" charset="-120"/>
              </a:rPr>
              <a:t>紅鈴</a:t>
            </a:r>
            <a:r>
              <a:rPr lang="zh-TW" altLang="en-US" dirty="0">
                <a:latin typeface="微軟正黑體" panose="020B0604030504040204" pitchFamily="34" charset="-120"/>
                <a:ea typeface="微軟正黑體" panose="020B0604030504040204" pitchFamily="34" charset="-120"/>
              </a:rPr>
              <a:t>系統</a:t>
            </a:r>
          </a:p>
        </p:txBody>
      </p:sp>
      <p:pic>
        <p:nvPicPr>
          <p:cNvPr id="4" name="Google Shape;46;p35">
            <a:extLst>
              <a:ext uri="{FF2B5EF4-FFF2-40B4-BE49-F238E27FC236}">
                <a16:creationId xmlns:a16="http://schemas.microsoft.com/office/drawing/2014/main" id="{BFD82774-051B-4C7C-86BB-71779A958E7A}"/>
              </a:ext>
            </a:extLst>
          </p:cNvPr>
          <p:cNvPicPr preferRelativeResize="0"/>
          <p:nvPr/>
        </p:nvPicPr>
        <p:blipFill rotWithShape="1">
          <a:blip r:embed="rId28">
            <a:alphaModFix/>
          </a:blip>
          <a:srcRect/>
          <a:stretch/>
        </p:blipFill>
        <p:spPr>
          <a:xfrm>
            <a:off x="9978507" y="6175218"/>
            <a:ext cx="2310137" cy="682782"/>
          </a:xfrm>
          <a:prstGeom prst="rect">
            <a:avLst/>
          </a:prstGeom>
          <a:noFill/>
          <a:ln>
            <a:noFill/>
          </a:ln>
        </p:spPr>
      </p:pic>
      <p:pic>
        <p:nvPicPr>
          <p:cNvPr id="1032" name="Picture 8" descr="https://lh5.googleusercontent.com/w_vEgfUC-P7s0WaYGFmbSxM7W2WkQ0WaSkYv_a3Nb8JnZr8xgsiJ1V2mRFySime2dWU9OlyxLoVqZBiKE9jAyvInUf8c-AJ7FH9-dr_OrN2maEC8yOlObrqR4-0NvrLkSraghkxDoMXA-BVLSbXNnAPoZQ=s2048">
            <a:extLst>
              <a:ext uri="{FF2B5EF4-FFF2-40B4-BE49-F238E27FC236}">
                <a16:creationId xmlns:a16="http://schemas.microsoft.com/office/drawing/2014/main" id="{9DA1C70C-C1A1-422F-97B4-6AB1179319C9}"/>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23558"/>
          <a:stretch/>
        </p:blipFill>
        <p:spPr bwMode="auto">
          <a:xfrm>
            <a:off x="363557" y="1597082"/>
            <a:ext cx="2577252" cy="9968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Daen0RS1AzXjdauZEQhODS0rXFd2tmp7VA27yO_lxvkO9N32YQMheWuXVJNI9qz9JXhsQ4-TZj3PjgvhlNmG6NPxJPKgPs_OkDfUgW-T6vpyTgbM1Rvb4jCFbdGIxbXa7VSBaiy0vCewdWLR6dJ5hReJpA=s2048">
            <a:extLst>
              <a:ext uri="{FF2B5EF4-FFF2-40B4-BE49-F238E27FC236}">
                <a16:creationId xmlns:a16="http://schemas.microsoft.com/office/drawing/2014/main" id="{2B20DF76-D4EC-4E84-BF7D-F7D4B3171E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flipH="1">
            <a:off x="8779813" y="2716278"/>
            <a:ext cx="1484393" cy="1722097"/>
          </a:xfrm>
          <a:prstGeom prst="rect">
            <a:avLst/>
          </a:prstGeom>
          <a:extLst>
            <a:ext uri="{909E8E84-426E-40DD-AFC4-6F175D3DCCD1}">
              <a14:hiddenFill xmlns:a14="http://schemas.microsoft.com/office/drawing/2010/main">
                <a:solidFill>
                  <a:srgbClr val="FFFFFF"/>
                </a:solidFill>
              </a14:hiddenFill>
            </a:ext>
          </a:extLst>
        </p:spPr>
      </p:pic>
      <p:sp>
        <p:nvSpPr>
          <p:cNvPr id="31" name="矩形 30"/>
          <p:cNvSpPr/>
          <p:nvPr/>
        </p:nvSpPr>
        <p:spPr>
          <a:xfrm>
            <a:off x="328618" y="1512046"/>
            <a:ext cx="2673793" cy="474630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矩形 31"/>
          <p:cNvSpPr/>
          <p:nvPr/>
        </p:nvSpPr>
        <p:spPr>
          <a:xfrm>
            <a:off x="4174383" y="1512046"/>
            <a:ext cx="7565035" cy="508762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030" name="Picture 6" descr="https://lh5.googleusercontent.com/iXvqFE6EMIM5V6oOMpjYQ_odSQKnWuaLJ5EXlAkSlhPltRdPC2UEyjhR0S8HBulKt3Em4RebCU4TqR2UdIalnY_MbLNL3tkHz50uPXvpOGntzovU4x1WMNHdLrATYV-c-Xuk6AQxbDRmUFLPewS_rQqWbg=s2048">
            <a:extLst>
              <a:ext uri="{FF2B5EF4-FFF2-40B4-BE49-F238E27FC236}">
                <a16:creationId xmlns:a16="http://schemas.microsoft.com/office/drawing/2014/main" id="{A58BE4F9-53D7-4F37-ABDC-627640892F1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rot="20880426">
            <a:off x="2076448" y="4282894"/>
            <a:ext cx="1858561" cy="1772661"/>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82B3E0FB-6FE5-4E61-9E18-4ED432E69441}"/>
              </a:ext>
            </a:extLst>
          </p:cNvPr>
          <p:cNvSpPr/>
          <p:nvPr/>
        </p:nvSpPr>
        <p:spPr>
          <a:xfrm>
            <a:off x="14815" y="3192002"/>
            <a:ext cx="576682" cy="1569660"/>
          </a:xfrm>
          <a:prstGeom prst="rect">
            <a:avLst/>
          </a:prstGeom>
          <a:solidFill>
            <a:schemeClr val="bg1"/>
          </a:solidFill>
        </p:spPr>
        <p:txBody>
          <a:bodyPr wrap="square">
            <a:spAutoFit/>
          </a:bodyPr>
          <a:lstStyle/>
          <a:p>
            <a:r>
              <a:rPr lang="zh-TW" altLang="en-US" sz="3200" b="1" dirty="0">
                <a:latin typeface="微軟正黑體" panose="020B0604030504040204" pitchFamily="34" charset="-120"/>
                <a:ea typeface="微軟正黑體" panose="020B0604030504040204" pitchFamily="34" charset="-120"/>
              </a:rPr>
              <a:t>護</a:t>
            </a:r>
            <a:endParaRPr lang="en-US" altLang="zh-TW" sz="3200" b="1"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理</a:t>
            </a:r>
            <a:endParaRPr lang="en-US" altLang="zh-TW" sz="3200" b="1" dirty="0">
              <a:latin typeface="微軟正黑體" panose="020B0604030504040204" pitchFamily="34" charset="-120"/>
              <a:ea typeface="微軟正黑體" panose="020B0604030504040204" pitchFamily="34" charset="-120"/>
            </a:endParaRPr>
          </a:p>
          <a:p>
            <a:r>
              <a:rPr lang="zh-TW" altLang="en-US" sz="3200" b="1" dirty="0">
                <a:latin typeface="微軟正黑體" panose="020B0604030504040204" pitchFamily="34" charset="-120"/>
                <a:ea typeface="微軟正黑體" panose="020B0604030504040204" pitchFamily="34" charset="-120"/>
              </a:rPr>
              <a:t>站</a:t>
            </a:r>
            <a:endParaRPr lang="zh-TW" altLang="en-US" sz="3200" dirty="0">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0558A1ED-359B-4E91-8A9A-028C1E28C93B}"/>
              </a:ext>
            </a:extLst>
          </p:cNvPr>
          <p:cNvSpPr/>
          <p:nvPr/>
        </p:nvSpPr>
        <p:spPr>
          <a:xfrm>
            <a:off x="7379828" y="1218299"/>
            <a:ext cx="1013637" cy="584775"/>
          </a:xfrm>
          <a:prstGeom prst="rect">
            <a:avLst/>
          </a:prstGeom>
          <a:solidFill>
            <a:schemeClr val="bg1"/>
          </a:solidFill>
        </p:spPr>
        <p:txBody>
          <a:bodyPr wrap="square">
            <a:spAutoFit/>
          </a:bodyPr>
          <a:lstStyle/>
          <a:p>
            <a:r>
              <a:rPr lang="zh-TW" altLang="en-US" sz="3200" b="1" dirty="0">
                <a:latin typeface="微軟正黑體" panose="020B0604030504040204" pitchFamily="34" charset="-120"/>
                <a:ea typeface="微軟正黑體" panose="020B0604030504040204" pitchFamily="34" charset="-120"/>
              </a:rPr>
              <a:t>病房</a:t>
            </a:r>
            <a:endParaRPr lang="zh-TW" altLang="en-US" sz="3200" dirty="0">
              <a:latin typeface="微軟正黑體" panose="020B0604030504040204" pitchFamily="34" charset="-120"/>
              <a:ea typeface="微軟正黑體" panose="020B0604030504040204" pitchFamily="34" charset="-120"/>
            </a:endParaRPr>
          </a:p>
        </p:txBody>
      </p:sp>
      <p:pic>
        <p:nvPicPr>
          <p:cNvPr id="27" name="圖片 26">
            <a:extLst>
              <a:ext uri="{FF2B5EF4-FFF2-40B4-BE49-F238E27FC236}">
                <a16:creationId xmlns:a16="http://schemas.microsoft.com/office/drawing/2014/main" id="{78C21CE1-E730-45A5-8F66-C1FCB756F024}"/>
              </a:ext>
            </a:extLst>
          </p:cNvPr>
          <p:cNvPicPr>
            <a:picLocks noChangeAspect="1"/>
          </p:cNvPicPr>
          <p:nvPr/>
        </p:nvPicPr>
        <p:blipFill>
          <a:blip r:embed="rId32"/>
          <a:stretch>
            <a:fillRect/>
          </a:stretch>
        </p:blipFill>
        <p:spPr>
          <a:xfrm>
            <a:off x="9575352" y="4961258"/>
            <a:ext cx="1029856" cy="1029856"/>
          </a:xfrm>
          <a:prstGeom prst="rect">
            <a:avLst/>
          </a:prstGeom>
        </p:spPr>
      </p:pic>
      <p:sp>
        <p:nvSpPr>
          <p:cNvPr id="3" name="投影片編號版面配置區 2">
            <a:extLst>
              <a:ext uri="{FF2B5EF4-FFF2-40B4-BE49-F238E27FC236}">
                <a16:creationId xmlns:a16="http://schemas.microsoft.com/office/drawing/2014/main" id="{272614CE-351B-47AA-9DBF-4D7C34C999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latin typeface="微軟正黑體" panose="020B0604030504040204" pitchFamily="34" charset="-120"/>
                <a:ea typeface="微軟正黑體" panose="020B0604030504040204" pitchFamily="34" charset="-120"/>
              </a:rPr>
              <a:t>2</a:t>
            </a:fld>
            <a:endParaRPr lang="zh-TW" altLang="en-US" dirty="0">
              <a:latin typeface="微軟正黑體" panose="020B0604030504040204" pitchFamily="34" charset="-120"/>
              <a:ea typeface="微軟正黑體" panose="020B0604030504040204" pitchFamily="34" charset="-120"/>
            </a:endParaRPr>
          </a:p>
        </p:txBody>
      </p:sp>
      <p:sp>
        <p:nvSpPr>
          <p:cNvPr id="7" name="矩形圖說文字 6"/>
          <p:cNvSpPr/>
          <p:nvPr/>
        </p:nvSpPr>
        <p:spPr>
          <a:xfrm>
            <a:off x="3038590" y="2607628"/>
            <a:ext cx="2530835" cy="1990183"/>
          </a:xfrm>
          <a:custGeom>
            <a:avLst/>
            <a:gdLst>
              <a:gd name="connsiteX0" fmla="*/ 0 w 1696839"/>
              <a:gd name="connsiteY0" fmla="*/ 0 h 1523518"/>
              <a:gd name="connsiteX1" fmla="*/ 282807 w 1696839"/>
              <a:gd name="connsiteY1" fmla="*/ 0 h 1523518"/>
              <a:gd name="connsiteX2" fmla="*/ 282807 w 1696839"/>
              <a:gd name="connsiteY2" fmla="*/ 0 h 1523518"/>
              <a:gd name="connsiteX3" fmla="*/ 707016 w 1696839"/>
              <a:gd name="connsiteY3" fmla="*/ 0 h 1523518"/>
              <a:gd name="connsiteX4" fmla="*/ 1696839 w 1696839"/>
              <a:gd name="connsiteY4" fmla="*/ 0 h 1523518"/>
              <a:gd name="connsiteX5" fmla="*/ 1696839 w 1696839"/>
              <a:gd name="connsiteY5" fmla="*/ 888719 h 1523518"/>
              <a:gd name="connsiteX6" fmla="*/ 1696839 w 1696839"/>
              <a:gd name="connsiteY6" fmla="*/ 888719 h 1523518"/>
              <a:gd name="connsiteX7" fmla="*/ 1696839 w 1696839"/>
              <a:gd name="connsiteY7" fmla="*/ 1269598 h 1523518"/>
              <a:gd name="connsiteX8" fmla="*/ 1696839 w 1696839"/>
              <a:gd name="connsiteY8" fmla="*/ 1523518 h 1523518"/>
              <a:gd name="connsiteX9" fmla="*/ 707016 w 1696839"/>
              <a:gd name="connsiteY9" fmla="*/ 1523518 h 1523518"/>
              <a:gd name="connsiteX10" fmla="*/ 494917 w 1696839"/>
              <a:gd name="connsiteY10" fmla="*/ 1713958 h 1523518"/>
              <a:gd name="connsiteX11" fmla="*/ 282807 w 1696839"/>
              <a:gd name="connsiteY11" fmla="*/ 1523518 h 1523518"/>
              <a:gd name="connsiteX12" fmla="*/ 0 w 1696839"/>
              <a:gd name="connsiteY12" fmla="*/ 1523518 h 1523518"/>
              <a:gd name="connsiteX13" fmla="*/ 0 w 1696839"/>
              <a:gd name="connsiteY13" fmla="*/ 1269598 h 1523518"/>
              <a:gd name="connsiteX14" fmla="*/ 0 w 1696839"/>
              <a:gd name="connsiteY14" fmla="*/ 888719 h 1523518"/>
              <a:gd name="connsiteX15" fmla="*/ 0 w 1696839"/>
              <a:gd name="connsiteY15" fmla="*/ 888719 h 1523518"/>
              <a:gd name="connsiteX16" fmla="*/ 0 w 1696839"/>
              <a:gd name="connsiteY16" fmla="*/ 0 h 1523518"/>
              <a:gd name="connsiteX0" fmla="*/ 0 w 1696839"/>
              <a:gd name="connsiteY0" fmla="*/ 0 h 1990183"/>
              <a:gd name="connsiteX1" fmla="*/ 282807 w 1696839"/>
              <a:gd name="connsiteY1" fmla="*/ 0 h 1990183"/>
              <a:gd name="connsiteX2" fmla="*/ 282807 w 1696839"/>
              <a:gd name="connsiteY2" fmla="*/ 0 h 1990183"/>
              <a:gd name="connsiteX3" fmla="*/ 707016 w 1696839"/>
              <a:gd name="connsiteY3" fmla="*/ 0 h 1990183"/>
              <a:gd name="connsiteX4" fmla="*/ 1696839 w 1696839"/>
              <a:gd name="connsiteY4" fmla="*/ 0 h 1990183"/>
              <a:gd name="connsiteX5" fmla="*/ 1696839 w 1696839"/>
              <a:gd name="connsiteY5" fmla="*/ 888719 h 1990183"/>
              <a:gd name="connsiteX6" fmla="*/ 1696839 w 1696839"/>
              <a:gd name="connsiteY6" fmla="*/ 888719 h 1990183"/>
              <a:gd name="connsiteX7" fmla="*/ 1696839 w 1696839"/>
              <a:gd name="connsiteY7" fmla="*/ 1269598 h 1990183"/>
              <a:gd name="connsiteX8" fmla="*/ 1696839 w 1696839"/>
              <a:gd name="connsiteY8" fmla="*/ 1523518 h 1990183"/>
              <a:gd name="connsiteX9" fmla="*/ 707016 w 1696839"/>
              <a:gd name="connsiteY9" fmla="*/ 1523518 h 1990183"/>
              <a:gd name="connsiteX10" fmla="*/ 199642 w 1696839"/>
              <a:gd name="connsiteY10" fmla="*/ 1990183 h 1990183"/>
              <a:gd name="connsiteX11" fmla="*/ 282807 w 1696839"/>
              <a:gd name="connsiteY11" fmla="*/ 1523518 h 1990183"/>
              <a:gd name="connsiteX12" fmla="*/ 0 w 1696839"/>
              <a:gd name="connsiteY12" fmla="*/ 1523518 h 1990183"/>
              <a:gd name="connsiteX13" fmla="*/ 0 w 1696839"/>
              <a:gd name="connsiteY13" fmla="*/ 1269598 h 1990183"/>
              <a:gd name="connsiteX14" fmla="*/ 0 w 1696839"/>
              <a:gd name="connsiteY14" fmla="*/ 888719 h 1990183"/>
              <a:gd name="connsiteX15" fmla="*/ 0 w 1696839"/>
              <a:gd name="connsiteY15" fmla="*/ 888719 h 1990183"/>
              <a:gd name="connsiteX16" fmla="*/ 0 w 1696839"/>
              <a:gd name="connsiteY16" fmla="*/ 0 h 199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6839" h="1990183">
                <a:moveTo>
                  <a:pt x="0" y="0"/>
                </a:moveTo>
                <a:lnTo>
                  <a:pt x="282807" y="0"/>
                </a:lnTo>
                <a:lnTo>
                  <a:pt x="282807" y="0"/>
                </a:lnTo>
                <a:lnTo>
                  <a:pt x="707016" y="0"/>
                </a:lnTo>
                <a:lnTo>
                  <a:pt x="1696839" y="0"/>
                </a:lnTo>
                <a:lnTo>
                  <a:pt x="1696839" y="888719"/>
                </a:lnTo>
                <a:lnTo>
                  <a:pt x="1696839" y="888719"/>
                </a:lnTo>
                <a:lnTo>
                  <a:pt x="1696839" y="1269598"/>
                </a:lnTo>
                <a:lnTo>
                  <a:pt x="1696839" y="1523518"/>
                </a:lnTo>
                <a:lnTo>
                  <a:pt x="707016" y="1523518"/>
                </a:lnTo>
                <a:lnTo>
                  <a:pt x="199642" y="1990183"/>
                </a:lnTo>
                <a:lnTo>
                  <a:pt x="282807" y="1523518"/>
                </a:lnTo>
                <a:lnTo>
                  <a:pt x="0" y="1523518"/>
                </a:lnTo>
                <a:lnTo>
                  <a:pt x="0" y="1269598"/>
                </a:lnTo>
                <a:lnTo>
                  <a:pt x="0" y="888719"/>
                </a:lnTo>
                <a:lnTo>
                  <a:pt x="0" y="888719"/>
                </a:lnTo>
                <a:lnTo>
                  <a:pt x="0" y="0"/>
                </a:lnTo>
                <a:close/>
              </a:path>
            </a:pathLst>
          </a:custGeom>
          <a:solidFill>
            <a:srgbClr val="E2F0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152835" y="3035904"/>
            <a:ext cx="2302344" cy="830997"/>
          </a:xfrm>
          <a:prstGeom prst="rect">
            <a:avLst/>
          </a:prstGeom>
          <a:noFill/>
        </p:spPr>
        <p:txBody>
          <a:bodyPr wrap="square" rtlCol="0">
            <a:spAutoFit/>
          </a:bodyPr>
          <a:lstStyle/>
          <a:p>
            <a:r>
              <a:rPr lang="en-US" altLang="zh-TW" sz="4800" dirty="0">
                <a:latin typeface="微軟正黑體" panose="020B0604030504040204" pitchFamily="34" charset="-120"/>
                <a:ea typeface="微軟正黑體" panose="020B0604030504040204" pitchFamily="34" charset="-120"/>
              </a:rPr>
              <a:t>1…</a:t>
            </a:r>
            <a:endParaRPr lang="zh-TW" altLang="en-US" sz="4800" dirty="0">
              <a:latin typeface="微軟正黑體" panose="020B0604030504040204" pitchFamily="34" charset="-120"/>
              <a:ea typeface="微軟正黑體" panose="020B0604030504040204" pitchFamily="34" charset="-120"/>
            </a:endParaRPr>
          </a:p>
        </p:txBody>
      </p:sp>
      <p:pic>
        <p:nvPicPr>
          <p:cNvPr id="11" name="我爸怎麼看起來怪怪的...">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3"/>
          <a:stretch>
            <a:fillRect/>
          </a:stretch>
        </p:blipFill>
        <p:spPr>
          <a:xfrm>
            <a:off x="3098200" y="2615037"/>
            <a:ext cx="406400" cy="406400"/>
          </a:xfrm>
          <a:prstGeom prst="rect">
            <a:avLst/>
          </a:prstGeom>
        </p:spPr>
      </p:pic>
      <p:pic>
        <p:nvPicPr>
          <p:cNvPr id="13" name="圖片 12"/>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207422" y="2781443"/>
            <a:ext cx="1099882" cy="1099882"/>
          </a:xfrm>
          <a:prstGeom prst="rect">
            <a:avLst/>
          </a:prstGeom>
        </p:spPr>
      </p:pic>
      <p:sp>
        <p:nvSpPr>
          <p:cNvPr id="38" name="矩形圖說文字 6"/>
          <p:cNvSpPr/>
          <p:nvPr/>
        </p:nvSpPr>
        <p:spPr>
          <a:xfrm>
            <a:off x="3035920" y="2597855"/>
            <a:ext cx="2530835" cy="1990183"/>
          </a:xfrm>
          <a:custGeom>
            <a:avLst/>
            <a:gdLst>
              <a:gd name="connsiteX0" fmla="*/ 0 w 1696839"/>
              <a:gd name="connsiteY0" fmla="*/ 0 h 1523518"/>
              <a:gd name="connsiteX1" fmla="*/ 282807 w 1696839"/>
              <a:gd name="connsiteY1" fmla="*/ 0 h 1523518"/>
              <a:gd name="connsiteX2" fmla="*/ 282807 w 1696839"/>
              <a:gd name="connsiteY2" fmla="*/ 0 h 1523518"/>
              <a:gd name="connsiteX3" fmla="*/ 707016 w 1696839"/>
              <a:gd name="connsiteY3" fmla="*/ 0 h 1523518"/>
              <a:gd name="connsiteX4" fmla="*/ 1696839 w 1696839"/>
              <a:gd name="connsiteY4" fmla="*/ 0 h 1523518"/>
              <a:gd name="connsiteX5" fmla="*/ 1696839 w 1696839"/>
              <a:gd name="connsiteY5" fmla="*/ 888719 h 1523518"/>
              <a:gd name="connsiteX6" fmla="*/ 1696839 w 1696839"/>
              <a:gd name="connsiteY6" fmla="*/ 888719 h 1523518"/>
              <a:gd name="connsiteX7" fmla="*/ 1696839 w 1696839"/>
              <a:gd name="connsiteY7" fmla="*/ 1269598 h 1523518"/>
              <a:gd name="connsiteX8" fmla="*/ 1696839 w 1696839"/>
              <a:gd name="connsiteY8" fmla="*/ 1523518 h 1523518"/>
              <a:gd name="connsiteX9" fmla="*/ 707016 w 1696839"/>
              <a:gd name="connsiteY9" fmla="*/ 1523518 h 1523518"/>
              <a:gd name="connsiteX10" fmla="*/ 494917 w 1696839"/>
              <a:gd name="connsiteY10" fmla="*/ 1713958 h 1523518"/>
              <a:gd name="connsiteX11" fmla="*/ 282807 w 1696839"/>
              <a:gd name="connsiteY11" fmla="*/ 1523518 h 1523518"/>
              <a:gd name="connsiteX12" fmla="*/ 0 w 1696839"/>
              <a:gd name="connsiteY12" fmla="*/ 1523518 h 1523518"/>
              <a:gd name="connsiteX13" fmla="*/ 0 w 1696839"/>
              <a:gd name="connsiteY13" fmla="*/ 1269598 h 1523518"/>
              <a:gd name="connsiteX14" fmla="*/ 0 w 1696839"/>
              <a:gd name="connsiteY14" fmla="*/ 888719 h 1523518"/>
              <a:gd name="connsiteX15" fmla="*/ 0 w 1696839"/>
              <a:gd name="connsiteY15" fmla="*/ 888719 h 1523518"/>
              <a:gd name="connsiteX16" fmla="*/ 0 w 1696839"/>
              <a:gd name="connsiteY16" fmla="*/ 0 h 1523518"/>
              <a:gd name="connsiteX0" fmla="*/ 0 w 1696839"/>
              <a:gd name="connsiteY0" fmla="*/ 0 h 1990183"/>
              <a:gd name="connsiteX1" fmla="*/ 282807 w 1696839"/>
              <a:gd name="connsiteY1" fmla="*/ 0 h 1990183"/>
              <a:gd name="connsiteX2" fmla="*/ 282807 w 1696839"/>
              <a:gd name="connsiteY2" fmla="*/ 0 h 1990183"/>
              <a:gd name="connsiteX3" fmla="*/ 707016 w 1696839"/>
              <a:gd name="connsiteY3" fmla="*/ 0 h 1990183"/>
              <a:gd name="connsiteX4" fmla="*/ 1696839 w 1696839"/>
              <a:gd name="connsiteY4" fmla="*/ 0 h 1990183"/>
              <a:gd name="connsiteX5" fmla="*/ 1696839 w 1696839"/>
              <a:gd name="connsiteY5" fmla="*/ 888719 h 1990183"/>
              <a:gd name="connsiteX6" fmla="*/ 1696839 w 1696839"/>
              <a:gd name="connsiteY6" fmla="*/ 888719 h 1990183"/>
              <a:gd name="connsiteX7" fmla="*/ 1696839 w 1696839"/>
              <a:gd name="connsiteY7" fmla="*/ 1269598 h 1990183"/>
              <a:gd name="connsiteX8" fmla="*/ 1696839 w 1696839"/>
              <a:gd name="connsiteY8" fmla="*/ 1523518 h 1990183"/>
              <a:gd name="connsiteX9" fmla="*/ 707016 w 1696839"/>
              <a:gd name="connsiteY9" fmla="*/ 1523518 h 1990183"/>
              <a:gd name="connsiteX10" fmla="*/ 199642 w 1696839"/>
              <a:gd name="connsiteY10" fmla="*/ 1990183 h 1990183"/>
              <a:gd name="connsiteX11" fmla="*/ 282807 w 1696839"/>
              <a:gd name="connsiteY11" fmla="*/ 1523518 h 1990183"/>
              <a:gd name="connsiteX12" fmla="*/ 0 w 1696839"/>
              <a:gd name="connsiteY12" fmla="*/ 1523518 h 1990183"/>
              <a:gd name="connsiteX13" fmla="*/ 0 w 1696839"/>
              <a:gd name="connsiteY13" fmla="*/ 1269598 h 1990183"/>
              <a:gd name="connsiteX14" fmla="*/ 0 w 1696839"/>
              <a:gd name="connsiteY14" fmla="*/ 888719 h 1990183"/>
              <a:gd name="connsiteX15" fmla="*/ 0 w 1696839"/>
              <a:gd name="connsiteY15" fmla="*/ 888719 h 1990183"/>
              <a:gd name="connsiteX16" fmla="*/ 0 w 1696839"/>
              <a:gd name="connsiteY16" fmla="*/ 0 h 199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6839" h="1990183">
                <a:moveTo>
                  <a:pt x="0" y="0"/>
                </a:moveTo>
                <a:lnTo>
                  <a:pt x="282807" y="0"/>
                </a:lnTo>
                <a:lnTo>
                  <a:pt x="282807" y="0"/>
                </a:lnTo>
                <a:lnTo>
                  <a:pt x="707016" y="0"/>
                </a:lnTo>
                <a:lnTo>
                  <a:pt x="1696839" y="0"/>
                </a:lnTo>
                <a:lnTo>
                  <a:pt x="1696839" y="888719"/>
                </a:lnTo>
                <a:lnTo>
                  <a:pt x="1696839" y="888719"/>
                </a:lnTo>
                <a:lnTo>
                  <a:pt x="1696839" y="1269598"/>
                </a:lnTo>
                <a:lnTo>
                  <a:pt x="1696839" y="1523518"/>
                </a:lnTo>
                <a:lnTo>
                  <a:pt x="707016" y="1523518"/>
                </a:lnTo>
                <a:lnTo>
                  <a:pt x="199642" y="1990183"/>
                </a:lnTo>
                <a:lnTo>
                  <a:pt x="282807" y="1523518"/>
                </a:lnTo>
                <a:lnTo>
                  <a:pt x="0" y="1523518"/>
                </a:lnTo>
                <a:lnTo>
                  <a:pt x="0" y="1269598"/>
                </a:lnTo>
                <a:lnTo>
                  <a:pt x="0" y="888719"/>
                </a:lnTo>
                <a:lnTo>
                  <a:pt x="0" y="888719"/>
                </a:lnTo>
                <a:lnTo>
                  <a:pt x="0" y="0"/>
                </a:lnTo>
                <a:close/>
              </a:path>
            </a:pathLst>
          </a:custGeom>
          <a:solidFill>
            <a:srgbClr val="E2F0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14" name="唯，護理站，請問甚麼事_">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33"/>
          <a:stretch>
            <a:fillRect/>
          </a:stretch>
        </p:blipFill>
        <p:spPr>
          <a:xfrm>
            <a:off x="2204114" y="4720621"/>
            <a:ext cx="406400" cy="406400"/>
          </a:xfrm>
          <a:prstGeom prst="rect">
            <a:avLst/>
          </a:prstGeom>
        </p:spPr>
      </p:pic>
      <p:sp>
        <p:nvSpPr>
          <p:cNvPr id="40" name="文字方塊 39"/>
          <p:cNvSpPr txBox="1"/>
          <p:nvPr/>
        </p:nvSpPr>
        <p:spPr>
          <a:xfrm>
            <a:off x="3192991" y="3035904"/>
            <a:ext cx="2302344" cy="830997"/>
          </a:xfrm>
          <a:prstGeom prst="rect">
            <a:avLst/>
          </a:prstGeom>
          <a:noFill/>
        </p:spPr>
        <p:txBody>
          <a:bodyPr wrap="square" rtlCol="0">
            <a:spAutoFit/>
          </a:bodyPr>
          <a:lstStyle/>
          <a:p>
            <a:r>
              <a:rPr lang="en-US" altLang="zh-TW" sz="4800" dirty="0">
                <a:latin typeface="微軟正黑體" panose="020B0604030504040204" pitchFamily="34" charset="-120"/>
                <a:ea typeface="微軟正黑體" panose="020B0604030504040204" pitchFamily="34" charset="-120"/>
              </a:rPr>
              <a:t>2…</a:t>
            </a:r>
            <a:endParaRPr lang="zh-TW" altLang="en-US" sz="4800" dirty="0">
              <a:latin typeface="微軟正黑體" panose="020B0604030504040204" pitchFamily="34" charset="-120"/>
              <a:ea typeface="微軟正黑體" panose="020B0604030504040204" pitchFamily="34" charset="-120"/>
            </a:endParaRPr>
          </a:p>
        </p:txBody>
      </p:sp>
      <p:pic>
        <p:nvPicPr>
          <p:cNvPr id="42" name="圖片 4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304472" y="2764420"/>
            <a:ext cx="1099882" cy="1099882"/>
          </a:xfrm>
          <a:prstGeom prst="rect">
            <a:avLst/>
          </a:prstGeom>
        </p:spPr>
      </p:pic>
      <p:pic>
        <p:nvPicPr>
          <p:cNvPr id="9" name="點滴好像沒了，可以過來一下嗎...">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33"/>
          <a:stretch>
            <a:fillRect/>
          </a:stretch>
        </p:blipFill>
        <p:spPr>
          <a:xfrm>
            <a:off x="5155656" y="3696995"/>
            <a:ext cx="406400" cy="406400"/>
          </a:xfrm>
          <a:prstGeom prst="rect">
            <a:avLst/>
          </a:prstGeom>
        </p:spPr>
      </p:pic>
      <p:sp>
        <p:nvSpPr>
          <p:cNvPr id="43" name="矩形圖說文字 6"/>
          <p:cNvSpPr/>
          <p:nvPr/>
        </p:nvSpPr>
        <p:spPr>
          <a:xfrm>
            <a:off x="3038590" y="2603940"/>
            <a:ext cx="2530835" cy="1990183"/>
          </a:xfrm>
          <a:custGeom>
            <a:avLst/>
            <a:gdLst>
              <a:gd name="connsiteX0" fmla="*/ 0 w 1696839"/>
              <a:gd name="connsiteY0" fmla="*/ 0 h 1523518"/>
              <a:gd name="connsiteX1" fmla="*/ 282807 w 1696839"/>
              <a:gd name="connsiteY1" fmla="*/ 0 h 1523518"/>
              <a:gd name="connsiteX2" fmla="*/ 282807 w 1696839"/>
              <a:gd name="connsiteY2" fmla="*/ 0 h 1523518"/>
              <a:gd name="connsiteX3" fmla="*/ 707016 w 1696839"/>
              <a:gd name="connsiteY3" fmla="*/ 0 h 1523518"/>
              <a:gd name="connsiteX4" fmla="*/ 1696839 w 1696839"/>
              <a:gd name="connsiteY4" fmla="*/ 0 h 1523518"/>
              <a:gd name="connsiteX5" fmla="*/ 1696839 w 1696839"/>
              <a:gd name="connsiteY5" fmla="*/ 888719 h 1523518"/>
              <a:gd name="connsiteX6" fmla="*/ 1696839 w 1696839"/>
              <a:gd name="connsiteY6" fmla="*/ 888719 h 1523518"/>
              <a:gd name="connsiteX7" fmla="*/ 1696839 w 1696839"/>
              <a:gd name="connsiteY7" fmla="*/ 1269598 h 1523518"/>
              <a:gd name="connsiteX8" fmla="*/ 1696839 w 1696839"/>
              <a:gd name="connsiteY8" fmla="*/ 1523518 h 1523518"/>
              <a:gd name="connsiteX9" fmla="*/ 707016 w 1696839"/>
              <a:gd name="connsiteY9" fmla="*/ 1523518 h 1523518"/>
              <a:gd name="connsiteX10" fmla="*/ 494917 w 1696839"/>
              <a:gd name="connsiteY10" fmla="*/ 1713958 h 1523518"/>
              <a:gd name="connsiteX11" fmla="*/ 282807 w 1696839"/>
              <a:gd name="connsiteY11" fmla="*/ 1523518 h 1523518"/>
              <a:gd name="connsiteX12" fmla="*/ 0 w 1696839"/>
              <a:gd name="connsiteY12" fmla="*/ 1523518 h 1523518"/>
              <a:gd name="connsiteX13" fmla="*/ 0 w 1696839"/>
              <a:gd name="connsiteY13" fmla="*/ 1269598 h 1523518"/>
              <a:gd name="connsiteX14" fmla="*/ 0 w 1696839"/>
              <a:gd name="connsiteY14" fmla="*/ 888719 h 1523518"/>
              <a:gd name="connsiteX15" fmla="*/ 0 w 1696839"/>
              <a:gd name="connsiteY15" fmla="*/ 888719 h 1523518"/>
              <a:gd name="connsiteX16" fmla="*/ 0 w 1696839"/>
              <a:gd name="connsiteY16" fmla="*/ 0 h 1523518"/>
              <a:gd name="connsiteX0" fmla="*/ 0 w 1696839"/>
              <a:gd name="connsiteY0" fmla="*/ 0 h 1990183"/>
              <a:gd name="connsiteX1" fmla="*/ 282807 w 1696839"/>
              <a:gd name="connsiteY1" fmla="*/ 0 h 1990183"/>
              <a:gd name="connsiteX2" fmla="*/ 282807 w 1696839"/>
              <a:gd name="connsiteY2" fmla="*/ 0 h 1990183"/>
              <a:gd name="connsiteX3" fmla="*/ 707016 w 1696839"/>
              <a:gd name="connsiteY3" fmla="*/ 0 h 1990183"/>
              <a:gd name="connsiteX4" fmla="*/ 1696839 w 1696839"/>
              <a:gd name="connsiteY4" fmla="*/ 0 h 1990183"/>
              <a:gd name="connsiteX5" fmla="*/ 1696839 w 1696839"/>
              <a:gd name="connsiteY5" fmla="*/ 888719 h 1990183"/>
              <a:gd name="connsiteX6" fmla="*/ 1696839 w 1696839"/>
              <a:gd name="connsiteY6" fmla="*/ 888719 h 1990183"/>
              <a:gd name="connsiteX7" fmla="*/ 1696839 w 1696839"/>
              <a:gd name="connsiteY7" fmla="*/ 1269598 h 1990183"/>
              <a:gd name="connsiteX8" fmla="*/ 1696839 w 1696839"/>
              <a:gd name="connsiteY8" fmla="*/ 1523518 h 1990183"/>
              <a:gd name="connsiteX9" fmla="*/ 707016 w 1696839"/>
              <a:gd name="connsiteY9" fmla="*/ 1523518 h 1990183"/>
              <a:gd name="connsiteX10" fmla="*/ 199642 w 1696839"/>
              <a:gd name="connsiteY10" fmla="*/ 1990183 h 1990183"/>
              <a:gd name="connsiteX11" fmla="*/ 282807 w 1696839"/>
              <a:gd name="connsiteY11" fmla="*/ 1523518 h 1990183"/>
              <a:gd name="connsiteX12" fmla="*/ 0 w 1696839"/>
              <a:gd name="connsiteY12" fmla="*/ 1523518 h 1990183"/>
              <a:gd name="connsiteX13" fmla="*/ 0 w 1696839"/>
              <a:gd name="connsiteY13" fmla="*/ 1269598 h 1990183"/>
              <a:gd name="connsiteX14" fmla="*/ 0 w 1696839"/>
              <a:gd name="connsiteY14" fmla="*/ 888719 h 1990183"/>
              <a:gd name="connsiteX15" fmla="*/ 0 w 1696839"/>
              <a:gd name="connsiteY15" fmla="*/ 888719 h 1990183"/>
              <a:gd name="connsiteX16" fmla="*/ 0 w 1696839"/>
              <a:gd name="connsiteY16" fmla="*/ 0 h 199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6839" h="1990183">
                <a:moveTo>
                  <a:pt x="0" y="0"/>
                </a:moveTo>
                <a:lnTo>
                  <a:pt x="282807" y="0"/>
                </a:lnTo>
                <a:lnTo>
                  <a:pt x="282807" y="0"/>
                </a:lnTo>
                <a:lnTo>
                  <a:pt x="707016" y="0"/>
                </a:lnTo>
                <a:lnTo>
                  <a:pt x="1696839" y="0"/>
                </a:lnTo>
                <a:lnTo>
                  <a:pt x="1696839" y="888719"/>
                </a:lnTo>
                <a:lnTo>
                  <a:pt x="1696839" y="888719"/>
                </a:lnTo>
                <a:lnTo>
                  <a:pt x="1696839" y="1269598"/>
                </a:lnTo>
                <a:lnTo>
                  <a:pt x="1696839" y="1523518"/>
                </a:lnTo>
                <a:lnTo>
                  <a:pt x="707016" y="1523518"/>
                </a:lnTo>
                <a:lnTo>
                  <a:pt x="199642" y="1990183"/>
                </a:lnTo>
                <a:lnTo>
                  <a:pt x="282807" y="1523518"/>
                </a:lnTo>
                <a:lnTo>
                  <a:pt x="0" y="1523518"/>
                </a:lnTo>
                <a:lnTo>
                  <a:pt x="0" y="1269598"/>
                </a:lnTo>
                <a:lnTo>
                  <a:pt x="0" y="888719"/>
                </a:lnTo>
                <a:lnTo>
                  <a:pt x="0" y="888719"/>
                </a:lnTo>
                <a:lnTo>
                  <a:pt x="0" y="0"/>
                </a:lnTo>
                <a:close/>
              </a:path>
            </a:pathLst>
          </a:custGeom>
          <a:solidFill>
            <a:srgbClr val="E2F0D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44" name="圖片 4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324390" y="2755012"/>
            <a:ext cx="1099882" cy="1099882"/>
          </a:xfrm>
          <a:prstGeom prst="rect">
            <a:avLst/>
          </a:prstGeom>
        </p:spPr>
      </p:pic>
      <p:sp>
        <p:nvSpPr>
          <p:cNvPr id="41" name="文字方塊 40"/>
          <p:cNvSpPr txBox="1"/>
          <p:nvPr/>
        </p:nvSpPr>
        <p:spPr>
          <a:xfrm>
            <a:off x="3134433" y="3029315"/>
            <a:ext cx="2302344" cy="830997"/>
          </a:xfrm>
          <a:prstGeom prst="rect">
            <a:avLst/>
          </a:prstGeom>
          <a:noFill/>
        </p:spPr>
        <p:txBody>
          <a:bodyPr wrap="square" rtlCol="0">
            <a:spAutoFit/>
          </a:bodyPr>
          <a:lstStyle/>
          <a:p>
            <a:r>
              <a:rPr lang="en-US" altLang="zh-TW" sz="4800" dirty="0">
                <a:latin typeface="微軟正黑體" panose="020B0604030504040204" pitchFamily="34" charset="-120"/>
                <a:ea typeface="微軟正黑體" panose="020B0604030504040204" pitchFamily="34" charset="-120"/>
              </a:rPr>
              <a:t>3…</a:t>
            </a:r>
            <a:endParaRPr lang="zh-TW" altLang="en-US" sz="4800" dirty="0">
              <a:latin typeface="微軟正黑體" panose="020B0604030504040204" pitchFamily="34" charset="-120"/>
              <a:ea typeface="微軟正黑體" panose="020B0604030504040204" pitchFamily="34" charset="-120"/>
            </a:endParaRPr>
          </a:p>
        </p:txBody>
      </p:sp>
      <p:pic>
        <p:nvPicPr>
          <p:cNvPr id="10" name="我肚子好餓，可以幫我叫外送嗎_...">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33"/>
          <a:stretch>
            <a:fillRect/>
          </a:stretch>
        </p:blipFill>
        <p:spPr>
          <a:xfrm>
            <a:off x="5160247" y="3731960"/>
            <a:ext cx="406400" cy="406400"/>
          </a:xfrm>
          <a:prstGeom prst="rect">
            <a:avLst/>
          </a:prstGeom>
        </p:spPr>
      </p:pic>
    </p:spTree>
    <p:extLst>
      <p:ext uri="{BB962C8B-B14F-4D97-AF65-F5344CB8AC3E}">
        <p14:creationId xmlns:p14="http://schemas.microsoft.com/office/powerpoint/2010/main" val="144722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2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1030"/>
                                        </p:tgtEl>
                                      </p:cBhvr>
                                      <p:by x="150000" y="150000"/>
                                    </p:animScale>
                                  </p:childTnLst>
                                </p:cTn>
                              </p:par>
                              <p:par>
                                <p:cTn id="11" presetID="22" presetClass="entr" presetSubtype="4"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wipe(down)">
                                      <p:cBhvr>
                                        <p:cTn id="13" dur="500"/>
                                        <p:tgtEl>
                                          <p:spTgt spid="1032"/>
                                        </p:tgtEl>
                                      </p:cBhvr>
                                    </p:animEffect>
                                  </p:childTnLst>
                                </p:cTn>
                              </p:par>
                              <p:par>
                                <p:cTn id="14" presetID="1" presetClass="mediacall" presetSubtype="0" fill="hold" nodeType="withEffect">
                                  <p:stCondLst>
                                    <p:cond delay="0"/>
                                  </p:stCondLst>
                                  <p:childTnLst>
                                    <p:cmd type="call" cmd="playFrom(0.0)">
                                      <p:cBhvr>
                                        <p:cTn id="15" dur="1866" fill="hold"/>
                                        <p:tgtEl>
                                          <p:spTgt spid="26"/>
                                        </p:tgtEl>
                                      </p:cBhvr>
                                    </p:cmd>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nodeType="clickEffect">
                                  <p:stCondLst>
                                    <p:cond delay="0"/>
                                  </p:stCondLst>
                                  <p:childTnLst>
                                    <p:animMotion origin="layout" path="M -4.16667E-6 3.7037E-7 L -0.13893 -0.06319 C -0.16757 -0.07732 -0.2108 -0.08519 -0.25664 -0.08519 C -0.30872 -0.08519 -0.34987 -0.07732 -0.37851 -0.06319 L -0.51705 3.7037E-7 " pathEditMode="relative" rAng="0" ptsTypes="AAAAA">
                                      <p:cBhvr>
                                        <p:cTn id="19" dur="2000" fill="hold"/>
                                        <p:tgtEl>
                                          <p:spTgt spid="27"/>
                                        </p:tgtEl>
                                        <p:attrNameLst>
                                          <p:attrName>ppt_x</p:attrName>
                                          <p:attrName>ppt_y</p:attrName>
                                        </p:attrNameLst>
                                      </p:cBhvr>
                                      <p:rCtr x="-25859" y="-4259"/>
                                    </p:animMotion>
                                  </p:childTnLst>
                                </p:cTn>
                              </p:par>
                              <p:par>
                                <p:cTn id="20" presetID="1" presetClass="mediacall" presetSubtype="0" fill="hold" nodeType="withEffect">
                                  <p:stCondLst>
                                    <p:cond delay="0"/>
                                  </p:stCondLst>
                                  <p:childTnLst>
                                    <p:cmd type="call" cmd="playFrom(0.0)">
                                      <p:cBhvr>
                                        <p:cTn id="21" dur="1866" fill="hold"/>
                                        <p:tgtEl>
                                          <p:spTgt spid="30"/>
                                        </p:tgtEl>
                                      </p:cBhvr>
                                    </p:cmd>
                                  </p:childTnLst>
                                </p:cTn>
                              </p:par>
                              <p:par>
                                <p:cTn id="22" presetID="2" presetClass="mediacall" presetSubtype="0" fill="hold" nodeType="withEffect">
                                  <p:stCondLst>
                                    <p:cond delay="0"/>
                                  </p:stCondLst>
                                  <p:childTnLst>
                                    <p:cmd type="call" cmd="togglePause">
                                      <p:cBhvr>
                                        <p:cTn id="23" dur="1" fill="hold"/>
                                        <p:tgtEl>
                                          <p:spTgt spid="26"/>
                                        </p:tgtEl>
                                      </p:cBhvr>
                                    </p:cmd>
                                  </p:childTnLst>
                                </p:cTn>
                              </p:par>
                              <p:par>
                                <p:cTn id="24" presetID="2" presetClass="mediacall" presetSubtype="0" fill="hold" nodeType="withEffect">
                                  <p:stCondLst>
                                    <p:cond delay="0"/>
                                  </p:stCondLst>
                                  <p:childTnLst>
                                    <p:cmd type="call" cmd="togglePause">
                                      <p:cBhvr>
                                        <p:cTn id="25" dur="1" fill="hold"/>
                                        <p:tgtEl>
                                          <p:spTgt spid="30"/>
                                        </p:tgtEl>
                                      </p:cBhvr>
                                    </p:cmd>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3600" fill="hold"/>
                                        <p:tgtEl>
                                          <p:spTgt spid="14"/>
                                        </p:tgtEl>
                                      </p:cBhvr>
                                    </p:cmd>
                                  </p:childTnLst>
                                </p:cTn>
                              </p:par>
                            </p:childTnLst>
                          </p:cTn>
                        </p:par>
                      </p:childTnLst>
                    </p:cTn>
                  </p:par>
                  <p:par>
                    <p:cTn id="30" fill="hold">
                      <p:stCondLst>
                        <p:cond delay="indefinite"/>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2549" fill="hold"/>
                                        <p:tgtEl>
                                          <p:spTgt spid="11"/>
                                        </p:tgtEl>
                                      </p:cBhvr>
                                    </p:cmd>
                                  </p:childTnLst>
                                </p:cTn>
                              </p:par>
                              <p:par>
                                <p:cTn id="34" presetID="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3155" fill="hold"/>
                                        <p:tgtEl>
                                          <p:spTgt spid="9"/>
                                        </p:tgtEl>
                                      </p:cBhvr>
                                    </p:cmd>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mediacall" presetSubtype="0" fill="hold" nodeType="clickEffect">
                                  <p:stCondLst>
                                    <p:cond delay="0"/>
                                  </p:stCondLst>
                                  <p:childTnLst>
                                    <p:cmd type="call" cmd="playFrom(0.0)">
                                      <p:cBhvr>
                                        <p:cTn id="53" dur="3640" fill="hold"/>
                                        <p:tgtEl>
                                          <p:spTgt spid="10"/>
                                        </p:tgtEl>
                                      </p:cBhvr>
                                    </p:cmd>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60" repeatCount="indefinite" fill="hold" display="0">
                  <p:stCondLst>
                    <p:cond delay="indefinite"/>
                  </p:stCondLst>
                </p:cTn>
                <p:tgtEl>
                  <p:spTgt spid="26"/>
                </p:tgtEl>
              </p:cMediaNode>
            </p:video>
            <p:video>
              <p:cMediaNode vol="100000">
                <p:cTn id="61" repeatCount="indefinite" fill="hold" display="0">
                  <p:stCondLst>
                    <p:cond delay="indefinite"/>
                  </p:stCondLst>
                </p:cTn>
                <p:tgtEl>
                  <p:spTgt spid="30"/>
                </p:tgtEl>
              </p:cMediaNode>
            </p:video>
            <p:audio>
              <p:cMediaNode vol="80000" showWhenStopped="0">
                <p:cTn id="62" fill="hold" display="0">
                  <p:stCondLst>
                    <p:cond delay="indefinite"/>
                  </p:stCondLst>
                  <p:endCondLst>
                    <p:cond evt="onStopAudio" delay="0">
                      <p:tgtEl>
                        <p:sldTgt/>
                      </p:tgtEl>
                    </p:cond>
                  </p:endCondLst>
                </p:cTn>
                <p:tgtEl>
                  <p:spTgt spid="9"/>
                </p:tgtEl>
              </p:cMediaNode>
            </p:audio>
            <p:audio>
              <p:cMediaNode vol="80000" showWhenStopped="0">
                <p:cTn id="63" fill="hold" display="0">
                  <p:stCondLst>
                    <p:cond delay="indefinite"/>
                  </p:stCondLst>
                  <p:endCondLst>
                    <p:cond evt="onStopAudio" delay="0">
                      <p:tgtEl>
                        <p:sldTgt/>
                      </p:tgtEl>
                    </p:cond>
                  </p:endCondLst>
                </p:cTn>
                <p:tgtEl>
                  <p:spTgt spid="10"/>
                </p:tgtEl>
              </p:cMediaNode>
            </p:audio>
            <p:audio>
              <p:cMediaNode vol="80000" showWhenStopped="0">
                <p:cTn id="64" fill="hold" display="0">
                  <p:stCondLst>
                    <p:cond delay="indefinite"/>
                  </p:stCondLst>
                  <p:endCondLst>
                    <p:cond evt="onStopAudio" delay="0">
                      <p:tgtEl>
                        <p:sldTgt/>
                      </p:tgtEl>
                    </p:cond>
                  </p:endCondLst>
                </p:cTn>
                <p:tgtEl>
                  <p:spTgt spid="11"/>
                </p:tgtEl>
              </p:cMediaNode>
            </p:audio>
            <p:audio>
              <p:cMediaNode vol="80000" showWhenStopped="0">
                <p:cTn id="65" fill="hold" display="0">
                  <p:stCondLst>
                    <p:cond delay="indefinite"/>
                  </p:stCondLst>
                  <p:endCondLst>
                    <p:cond evt="onStopAudio" delay="0">
                      <p:tgtEl>
                        <p:sldTgt/>
                      </p:tgtEl>
                    </p:cond>
                  </p:endCondLst>
                </p:cTn>
                <p:tgtEl>
                  <p:spTgt spid="14"/>
                </p:tgtEl>
              </p:cMediaNode>
            </p:audio>
          </p:childTnLst>
        </p:cTn>
      </p:par>
    </p:tnLst>
    <p:bldLst>
      <p:bldP spid="7" grpId="0" animBg="1"/>
      <p:bldP spid="8" grpId="0"/>
      <p:bldP spid="38" grpId="0" animBg="1"/>
      <p:bldP spid="40" grpId="0"/>
      <p:bldP spid="43"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pic>
        <p:nvPicPr>
          <p:cNvPr id="4" name="Google Shape;46;p35">
            <a:extLst>
              <a:ext uri="{FF2B5EF4-FFF2-40B4-BE49-F238E27FC236}">
                <a16:creationId xmlns:a16="http://schemas.microsoft.com/office/drawing/2014/main" id="{05C9A9E9-ED41-4740-8DF5-0A168C9B0190}"/>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3" name="投影片編號版面配置區 2">
            <a:extLst>
              <a:ext uri="{FF2B5EF4-FFF2-40B4-BE49-F238E27FC236}">
                <a16:creationId xmlns:a16="http://schemas.microsoft.com/office/drawing/2014/main" id="{34C3B6AE-C6DC-4D06-8088-4E3044B49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
        <p:nvSpPr>
          <p:cNvPr id="19" name="標題 1">
            <a:extLst>
              <a:ext uri="{FF2B5EF4-FFF2-40B4-BE49-F238E27FC236}">
                <a16:creationId xmlns:a16="http://schemas.microsoft.com/office/drawing/2014/main" id="{82852B79-439C-43FA-9390-657C3EE12E48}"/>
              </a:ext>
            </a:extLst>
          </p:cNvPr>
          <p:cNvSpPr txBox="1">
            <a:spLocks/>
          </p:cNvSpPr>
          <p:nvPr/>
        </p:nvSpPr>
        <p:spPr>
          <a:xfrm>
            <a:off x="439674" y="345943"/>
            <a:ext cx="10515600" cy="9139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dirty="0">
                <a:latin typeface="微軟正黑體" panose="020B0604030504040204" pitchFamily="34" charset="-120"/>
                <a:ea typeface="微軟正黑體" panose="020B0604030504040204" pitchFamily="34" charset="-120"/>
              </a:rPr>
              <a:t>紅鈴現況</a:t>
            </a:r>
            <a:r>
              <a:rPr lang="zh-TW" altLang="en-US" dirty="0">
                <a:solidFill>
                  <a:srgbClr val="FF0000"/>
                </a:solidFill>
                <a:latin typeface="微軟正黑體" panose="020B0604030504040204" pitchFamily="34" charset="-120"/>
                <a:ea typeface="微軟正黑體" panose="020B0604030504040204" pitchFamily="34" charset="-120"/>
              </a:rPr>
              <a:t>問題</a:t>
            </a:r>
          </a:p>
        </p:txBody>
      </p:sp>
      <p:grpSp>
        <p:nvGrpSpPr>
          <p:cNvPr id="5" name="群組 4">
            <a:extLst>
              <a:ext uri="{FF2B5EF4-FFF2-40B4-BE49-F238E27FC236}">
                <a16:creationId xmlns:a16="http://schemas.microsoft.com/office/drawing/2014/main" id="{63A7D0E6-F7F1-4DED-B55F-DBFF81558FAA}"/>
              </a:ext>
            </a:extLst>
          </p:cNvPr>
          <p:cNvGrpSpPr/>
          <p:nvPr/>
        </p:nvGrpSpPr>
        <p:grpSpPr>
          <a:xfrm>
            <a:off x="1689640" y="4042661"/>
            <a:ext cx="9063236" cy="2132557"/>
            <a:chOff x="1564382" y="2685663"/>
            <a:chExt cx="9063236" cy="2254686"/>
          </a:xfrm>
        </p:grpSpPr>
        <p:sp>
          <p:nvSpPr>
            <p:cNvPr id="24" name="Google Shape;219;p3">
              <a:extLst>
                <a:ext uri="{FF2B5EF4-FFF2-40B4-BE49-F238E27FC236}">
                  <a16:creationId xmlns:a16="http://schemas.microsoft.com/office/drawing/2014/main" id="{73B962D1-7ADE-4172-8884-65DC4EE6EA7F}"/>
                </a:ext>
              </a:extLst>
            </p:cNvPr>
            <p:cNvSpPr/>
            <p:nvPr/>
          </p:nvSpPr>
          <p:spPr>
            <a:xfrm>
              <a:off x="1564382" y="2685663"/>
              <a:ext cx="9063236" cy="2254686"/>
            </a:xfrm>
            <a:prstGeom prst="roundRect">
              <a:avLst>
                <a:gd name="adj" fmla="val 16667"/>
              </a:avLst>
            </a:prstGeom>
            <a:solidFill>
              <a:srgbClr val="F5DFDF"/>
            </a:solidFill>
            <a:ln>
              <a:noFill/>
            </a:ln>
          </p:spPr>
          <p:txBody>
            <a:bodyPr spcFirstLastPara="1" wrap="square" lIns="91425" tIns="45700" rIns="91425" bIns="45700" anchor="ctr" anchorCtr="0">
              <a:noAutofit/>
            </a:bodyPr>
            <a:lstStyle/>
            <a:p>
              <a:pPr marL="720000" marR="0" lvl="0" rtl="0">
                <a:lnSpc>
                  <a:spcPct val="200000"/>
                </a:lnSpc>
                <a:spcBef>
                  <a:spcPts val="0"/>
                </a:spcBef>
                <a:spcAft>
                  <a:spcPts val="0"/>
                </a:spcAft>
                <a:buClr>
                  <a:schemeClr val="dk1"/>
                </a:buClr>
                <a:buSzPts val="4000"/>
              </a:pPr>
              <a:endParaRPr sz="11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p:txBody>
        </p:sp>
        <p:sp>
          <p:nvSpPr>
            <p:cNvPr id="2" name="矩形 1"/>
            <p:cNvSpPr/>
            <p:nvPr/>
          </p:nvSpPr>
          <p:spPr>
            <a:xfrm>
              <a:off x="2539680" y="3097470"/>
              <a:ext cx="7112639" cy="1254020"/>
            </a:xfrm>
            <a:prstGeom prst="rect">
              <a:avLst/>
            </a:prstGeom>
          </p:spPr>
          <p:txBody>
            <a:bodyPr wrap="square">
              <a:spAutoFit/>
            </a:bodyPr>
            <a:lstStyle/>
            <a:p>
              <a:pPr algn="ctr" fontAlgn="base">
                <a:lnSpc>
                  <a:spcPct val="150000"/>
                </a:lnSpc>
              </a:pPr>
              <a:r>
                <a:rPr lang="zh-TW" altLang="en-US" sz="5400" b="1" dirty="0">
                  <a:solidFill>
                    <a:srgbClr val="FF0000"/>
                  </a:solidFill>
                  <a:latin typeface="微軟正黑體" panose="020B0604030504040204" pitchFamily="34" charset="-120"/>
                  <a:ea typeface="微軟正黑體" panose="020B0604030504040204" pitchFamily="34" charset="-120"/>
                </a:rPr>
                <a:t>即刻分類，立即處理</a:t>
              </a:r>
            </a:p>
          </p:txBody>
        </p:sp>
      </p:grpSp>
      <p:grpSp>
        <p:nvGrpSpPr>
          <p:cNvPr id="8" name="群組 7">
            <a:extLst>
              <a:ext uri="{FF2B5EF4-FFF2-40B4-BE49-F238E27FC236}">
                <a16:creationId xmlns:a16="http://schemas.microsoft.com/office/drawing/2014/main" id="{610D3946-89E3-4190-875C-7BB877FAF390}"/>
              </a:ext>
            </a:extLst>
          </p:cNvPr>
          <p:cNvGrpSpPr/>
          <p:nvPr/>
        </p:nvGrpSpPr>
        <p:grpSpPr>
          <a:xfrm>
            <a:off x="1689641" y="1648424"/>
            <a:ext cx="9063236" cy="2132557"/>
            <a:chOff x="1564382" y="2685663"/>
            <a:chExt cx="9063236" cy="2254686"/>
          </a:xfrm>
        </p:grpSpPr>
        <p:sp>
          <p:nvSpPr>
            <p:cNvPr id="9" name="Google Shape;219;p3">
              <a:extLst>
                <a:ext uri="{FF2B5EF4-FFF2-40B4-BE49-F238E27FC236}">
                  <a16:creationId xmlns:a16="http://schemas.microsoft.com/office/drawing/2014/main" id="{0D81B5A9-088A-424A-9519-A1063320BEC4}"/>
                </a:ext>
              </a:extLst>
            </p:cNvPr>
            <p:cNvSpPr/>
            <p:nvPr/>
          </p:nvSpPr>
          <p:spPr>
            <a:xfrm>
              <a:off x="1564382" y="2685663"/>
              <a:ext cx="9063236" cy="2254686"/>
            </a:xfrm>
            <a:prstGeom prst="roundRect">
              <a:avLst>
                <a:gd name="adj" fmla="val 16667"/>
              </a:avLst>
            </a:prstGeom>
            <a:solidFill>
              <a:srgbClr val="F5DFDF"/>
            </a:solidFill>
            <a:ln>
              <a:noFill/>
            </a:ln>
          </p:spPr>
          <p:txBody>
            <a:bodyPr spcFirstLastPara="1" wrap="square" lIns="91425" tIns="45700" rIns="91425" bIns="45700" anchor="ctr" anchorCtr="0">
              <a:noAutofit/>
            </a:bodyPr>
            <a:lstStyle/>
            <a:p>
              <a:pPr marL="720000" marR="0" lvl="0" rtl="0">
                <a:lnSpc>
                  <a:spcPct val="200000"/>
                </a:lnSpc>
                <a:spcBef>
                  <a:spcPts val="0"/>
                </a:spcBef>
                <a:spcAft>
                  <a:spcPts val="0"/>
                </a:spcAft>
                <a:buClr>
                  <a:schemeClr val="dk1"/>
                </a:buClr>
                <a:buSzPts val="4000"/>
              </a:pPr>
              <a:endParaRPr sz="11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p:txBody>
        </p:sp>
        <p:sp>
          <p:nvSpPr>
            <p:cNvPr id="10" name="矩形 9">
              <a:extLst>
                <a:ext uri="{FF2B5EF4-FFF2-40B4-BE49-F238E27FC236}">
                  <a16:creationId xmlns:a16="http://schemas.microsoft.com/office/drawing/2014/main" id="{170DAB60-D10C-4C01-BA96-FDC1945A5FFB}"/>
                </a:ext>
              </a:extLst>
            </p:cNvPr>
            <p:cNvSpPr/>
            <p:nvPr/>
          </p:nvSpPr>
          <p:spPr>
            <a:xfrm>
              <a:off x="2539680" y="3097470"/>
              <a:ext cx="7112639" cy="1254020"/>
            </a:xfrm>
            <a:prstGeom prst="rect">
              <a:avLst/>
            </a:prstGeom>
          </p:spPr>
          <p:txBody>
            <a:bodyPr wrap="square">
              <a:spAutoFit/>
            </a:bodyPr>
            <a:lstStyle/>
            <a:p>
              <a:pPr algn="ctr" fontAlgn="base">
                <a:lnSpc>
                  <a:spcPct val="150000"/>
                </a:lnSpc>
              </a:pPr>
              <a:r>
                <a:rPr lang="zh-TW" altLang="en-US" sz="5400" b="1" dirty="0">
                  <a:latin typeface="微軟正黑體" panose="020B0604030504040204" pitchFamily="34" charset="-120"/>
                  <a:ea typeface="微軟正黑體" panose="020B0604030504040204" pitchFamily="34" charset="-120"/>
                </a:rPr>
                <a:t>紅鈴需求多，無法分辨</a:t>
              </a:r>
            </a:p>
          </p:txBody>
        </p:sp>
      </p:grpSp>
    </p:spTree>
    <p:extLst>
      <p:ext uri="{BB962C8B-B14F-4D97-AF65-F5344CB8AC3E}">
        <p14:creationId xmlns:p14="http://schemas.microsoft.com/office/powerpoint/2010/main" val="388851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pic>
        <p:nvPicPr>
          <p:cNvPr id="4" name="Google Shape;46;p35">
            <a:extLst>
              <a:ext uri="{FF2B5EF4-FFF2-40B4-BE49-F238E27FC236}">
                <a16:creationId xmlns:a16="http://schemas.microsoft.com/office/drawing/2014/main" id="{05C9A9E9-ED41-4740-8DF5-0A168C9B0190}"/>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3" name="投影片編號版面配置區 2">
            <a:extLst>
              <a:ext uri="{FF2B5EF4-FFF2-40B4-BE49-F238E27FC236}">
                <a16:creationId xmlns:a16="http://schemas.microsoft.com/office/drawing/2014/main" id="{34C3B6AE-C6DC-4D06-8088-4E3044B49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grpSp>
        <p:nvGrpSpPr>
          <p:cNvPr id="11" name="群組 10">
            <a:extLst>
              <a:ext uri="{FF2B5EF4-FFF2-40B4-BE49-F238E27FC236}">
                <a16:creationId xmlns:a16="http://schemas.microsoft.com/office/drawing/2014/main" id="{0BE8DE1D-A945-4E0E-86B4-1E21478A0A9E}"/>
              </a:ext>
            </a:extLst>
          </p:cNvPr>
          <p:cNvGrpSpPr/>
          <p:nvPr/>
        </p:nvGrpSpPr>
        <p:grpSpPr>
          <a:xfrm>
            <a:off x="1281491" y="1597357"/>
            <a:ext cx="9063236" cy="4577861"/>
            <a:chOff x="3602614" y="1735493"/>
            <a:chExt cx="8166449" cy="4577861"/>
          </a:xfrm>
        </p:grpSpPr>
        <p:sp>
          <p:nvSpPr>
            <p:cNvPr id="12" name="Google Shape;219;p3">
              <a:extLst>
                <a:ext uri="{FF2B5EF4-FFF2-40B4-BE49-F238E27FC236}">
                  <a16:creationId xmlns:a16="http://schemas.microsoft.com/office/drawing/2014/main" id="{73B962D1-7ADE-4172-8884-65DC4EE6EA7F}"/>
                </a:ext>
              </a:extLst>
            </p:cNvPr>
            <p:cNvSpPr/>
            <p:nvPr/>
          </p:nvSpPr>
          <p:spPr>
            <a:xfrm>
              <a:off x="3602614" y="1735493"/>
              <a:ext cx="8166449" cy="4577861"/>
            </a:xfrm>
            <a:prstGeom prst="roundRect">
              <a:avLst>
                <a:gd name="adj" fmla="val 16667"/>
              </a:avLst>
            </a:prstGeom>
            <a:solidFill>
              <a:srgbClr val="F5DFDF"/>
            </a:solidFill>
            <a:ln>
              <a:noFill/>
            </a:ln>
          </p:spPr>
          <p:txBody>
            <a:bodyPr spcFirstLastPara="1" wrap="square" lIns="91425" tIns="45700" rIns="91425" bIns="45700" anchor="ctr" anchorCtr="0">
              <a:noAutofit/>
            </a:bodyPr>
            <a:lstStyle/>
            <a:p>
              <a:pPr marL="720000" marR="0" lvl="0" rtl="0">
                <a:lnSpc>
                  <a:spcPct val="200000"/>
                </a:lnSpc>
                <a:spcBef>
                  <a:spcPts val="0"/>
                </a:spcBef>
                <a:spcAft>
                  <a:spcPts val="0"/>
                </a:spcAft>
                <a:buClr>
                  <a:schemeClr val="dk1"/>
                </a:buClr>
                <a:buSzPts val="4000"/>
              </a:pPr>
              <a:r>
                <a:rPr lang="en-US" alt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     1. </a:t>
              </a:r>
              <a:r>
                <a:rPr 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重要且</a:t>
              </a:r>
              <a:r>
                <a:rPr lang="zh-TW" sz="3200" b="0" i="0" u="none" strike="noStrike" cap="none"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緊急</a:t>
              </a:r>
              <a:endParaRPr sz="3200" b="0" i="0" u="none" strike="noStrike" cap="none" dirty="0">
                <a:solidFill>
                  <a:srgbClr val="FF0000"/>
                </a:solidFill>
                <a:latin typeface="微軟正黑體" panose="020B0604030504040204" pitchFamily="34" charset="-120"/>
                <a:ea typeface="微軟正黑體" panose="020B0604030504040204" pitchFamily="34" charset="-120"/>
                <a:cs typeface="Microsoft JhengHei"/>
                <a:sym typeface="Microsoft JhengHei"/>
              </a:endParaRPr>
            </a:p>
            <a:p>
              <a:pPr marL="720000" marR="0" lvl="0" rtl="0">
                <a:lnSpc>
                  <a:spcPct val="200000"/>
                </a:lnSpc>
                <a:spcBef>
                  <a:spcPts val="0"/>
                </a:spcBef>
                <a:spcAft>
                  <a:spcPts val="0"/>
                </a:spcAft>
                <a:buClr>
                  <a:schemeClr val="dk1"/>
                </a:buClr>
                <a:buSzPts val="4000"/>
              </a:pPr>
              <a:r>
                <a:rPr lang="en-US" alt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     2. </a:t>
              </a:r>
              <a:r>
                <a:rPr 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重要但可</a:t>
              </a:r>
              <a:r>
                <a:rPr lang="zh-TW" sz="3200" b="0" i="0" u="none" strike="noStrike" cap="none"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晚一點處理</a:t>
              </a:r>
              <a:endParaRPr sz="3200" b="0" i="0" u="none" strike="noStrike" cap="none" dirty="0">
                <a:solidFill>
                  <a:srgbClr val="FF0000"/>
                </a:solidFill>
                <a:latin typeface="微軟正黑體" panose="020B0604030504040204" pitchFamily="34" charset="-120"/>
                <a:ea typeface="微軟正黑體" panose="020B0604030504040204" pitchFamily="34" charset="-120"/>
                <a:cs typeface="Microsoft JhengHei"/>
                <a:sym typeface="Microsoft JhengHei"/>
              </a:endParaRPr>
            </a:p>
            <a:p>
              <a:pPr marL="720000" marR="0" lvl="0" rtl="0">
                <a:lnSpc>
                  <a:spcPct val="200000"/>
                </a:lnSpc>
                <a:spcBef>
                  <a:spcPts val="0"/>
                </a:spcBef>
                <a:spcAft>
                  <a:spcPts val="0"/>
                </a:spcAft>
                <a:buClr>
                  <a:schemeClr val="dk1"/>
                </a:buClr>
                <a:buSzPts val="4000"/>
              </a:pPr>
              <a:r>
                <a:rPr lang="en-US" alt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     3. </a:t>
              </a:r>
              <a:r>
                <a:rPr 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不是很重要但還是要處理</a:t>
              </a:r>
              <a:endParaRPr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720000" marR="0" lvl="0" rtl="0">
                <a:lnSpc>
                  <a:spcPct val="200000"/>
                </a:lnSpc>
                <a:spcBef>
                  <a:spcPts val="0"/>
                </a:spcBef>
                <a:spcAft>
                  <a:spcPts val="0"/>
                </a:spcAft>
                <a:buClr>
                  <a:schemeClr val="dk1"/>
                </a:buClr>
                <a:buSzPts val="4000"/>
              </a:pPr>
              <a:r>
                <a:rPr lang="en-US" alt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     4. </a:t>
              </a:r>
              <a:r>
                <a:rPr lang="zh-TW" sz="3200" b="0" i="0" u="none" strike="noStrike" cap="none"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不重要不緊急</a:t>
              </a:r>
              <a:endParaRPr sz="11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p:txBody>
        </p:sp>
        <p:sp>
          <p:nvSpPr>
            <p:cNvPr id="13" name="橢圓 12">
              <a:extLst>
                <a:ext uri="{FF2B5EF4-FFF2-40B4-BE49-F238E27FC236}">
                  <a16:creationId xmlns:a16="http://schemas.microsoft.com/office/drawing/2014/main" id="{63C4AA19-8FDE-463B-9826-0D8EC2E41FD9}"/>
                </a:ext>
              </a:extLst>
            </p:cNvPr>
            <p:cNvSpPr/>
            <p:nvPr/>
          </p:nvSpPr>
          <p:spPr>
            <a:xfrm>
              <a:off x="4025737" y="2320424"/>
              <a:ext cx="610990" cy="6580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6" name="橢圓 15">
              <a:extLst>
                <a:ext uri="{FF2B5EF4-FFF2-40B4-BE49-F238E27FC236}">
                  <a16:creationId xmlns:a16="http://schemas.microsoft.com/office/drawing/2014/main" id="{9DA08F27-9221-457C-BDA4-3C4C5586DF2A}"/>
                </a:ext>
              </a:extLst>
            </p:cNvPr>
            <p:cNvSpPr/>
            <p:nvPr/>
          </p:nvSpPr>
          <p:spPr>
            <a:xfrm>
              <a:off x="4026895" y="3299602"/>
              <a:ext cx="609832" cy="658800"/>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7" name="橢圓 16">
              <a:extLst>
                <a:ext uri="{FF2B5EF4-FFF2-40B4-BE49-F238E27FC236}">
                  <a16:creationId xmlns:a16="http://schemas.microsoft.com/office/drawing/2014/main" id="{FD1A1BA1-F779-4C08-A320-194F00341DDC}"/>
                </a:ext>
              </a:extLst>
            </p:cNvPr>
            <p:cNvSpPr/>
            <p:nvPr/>
          </p:nvSpPr>
          <p:spPr>
            <a:xfrm>
              <a:off x="4026895" y="4256982"/>
              <a:ext cx="609832" cy="65880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微軟正黑體" panose="020B0604030504040204" pitchFamily="34" charset="-120"/>
                <a:ea typeface="微軟正黑體" panose="020B0604030504040204" pitchFamily="34" charset="-120"/>
              </a:endParaRPr>
            </a:p>
          </p:txBody>
        </p:sp>
        <p:sp>
          <p:nvSpPr>
            <p:cNvPr id="18" name="橢圓 17">
              <a:extLst>
                <a:ext uri="{FF2B5EF4-FFF2-40B4-BE49-F238E27FC236}">
                  <a16:creationId xmlns:a16="http://schemas.microsoft.com/office/drawing/2014/main" id="{9564D2B4-F17B-4754-99DC-3E2E5C11E392}"/>
                </a:ext>
              </a:extLst>
            </p:cNvPr>
            <p:cNvSpPr/>
            <p:nvPr/>
          </p:nvSpPr>
          <p:spPr>
            <a:xfrm>
              <a:off x="4026895" y="5285168"/>
              <a:ext cx="609832" cy="658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sp>
        <p:nvSpPr>
          <p:cNvPr id="19" name="標題 1">
            <a:extLst>
              <a:ext uri="{FF2B5EF4-FFF2-40B4-BE49-F238E27FC236}">
                <a16:creationId xmlns:a16="http://schemas.microsoft.com/office/drawing/2014/main" id="{82852B79-439C-43FA-9390-657C3EE12E48}"/>
              </a:ext>
            </a:extLst>
          </p:cNvPr>
          <p:cNvSpPr txBox="1">
            <a:spLocks/>
          </p:cNvSpPr>
          <p:nvPr/>
        </p:nvSpPr>
        <p:spPr>
          <a:xfrm>
            <a:off x="277976" y="469015"/>
            <a:ext cx="10515600" cy="9139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zh-TW" altLang="en-US" dirty="0">
                <a:latin typeface="微軟正黑體" panose="020B0604030504040204" pitchFamily="34" charset="-120"/>
                <a:ea typeface="微軟正黑體" panose="020B0604030504040204" pitchFamily="34" charset="-120"/>
              </a:rPr>
              <a:t>病人需求</a:t>
            </a:r>
            <a:r>
              <a:rPr lang="zh-TW" altLang="en-US" dirty="0">
                <a:solidFill>
                  <a:srgbClr val="FF0000"/>
                </a:solidFill>
                <a:latin typeface="微軟正黑體" panose="020B0604030504040204" pitchFamily="34" charset="-120"/>
                <a:ea typeface="微軟正黑體" panose="020B0604030504040204" pitchFamily="34" charset="-120"/>
              </a:rPr>
              <a:t>分級</a:t>
            </a:r>
          </a:p>
        </p:txBody>
      </p:sp>
      <p:cxnSp>
        <p:nvCxnSpPr>
          <p:cNvPr id="20" name="直線接點 19"/>
          <p:cNvCxnSpPr/>
          <p:nvPr/>
        </p:nvCxnSpPr>
        <p:spPr>
          <a:xfrm flipV="1">
            <a:off x="1597891" y="2964873"/>
            <a:ext cx="8380616" cy="9236"/>
          </a:xfrm>
          <a:prstGeom prst="line">
            <a:avLst/>
          </a:prstGeom>
        </p:spPr>
        <p:style>
          <a:lnRef idx="1">
            <a:schemeClr val="dk1"/>
          </a:lnRef>
          <a:fillRef idx="0">
            <a:schemeClr val="dk1"/>
          </a:fillRef>
          <a:effectRef idx="0">
            <a:schemeClr val="dk1"/>
          </a:effectRef>
          <a:fontRef idx="minor">
            <a:schemeClr val="tx1"/>
          </a:fontRef>
        </p:style>
      </p:cxnSp>
      <p:cxnSp>
        <p:nvCxnSpPr>
          <p:cNvPr id="21" name="直線接點 20"/>
          <p:cNvCxnSpPr/>
          <p:nvPr/>
        </p:nvCxnSpPr>
        <p:spPr>
          <a:xfrm flipV="1">
            <a:off x="2683164" y="1910261"/>
            <a:ext cx="0" cy="3895571"/>
          </a:xfrm>
          <a:prstGeom prst="line">
            <a:avLst/>
          </a:prstGeom>
        </p:spPr>
        <p:style>
          <a:lnRef idx="1">
            <a:schemeClr val="dk1"/>
          </a:lnRef>
          <a:fillRef idx="0">
            <a:schemeClr val="dk1"/>
          </a:fillRef>
          <a:effectRef idx="0">
            <a:schemeClr val="dk1"/>
          </a:effectRef>
          <a:fontRef idx="minor">
            <a:schemeClr val="tx1"/>
          </a:fontRef>
        </p:style>
      </p:cxnSp>
      <p:cxnSp>
        <p:nvCxnSpPr>
          <p:cNvPr id="22" name="直線接點 21"/>
          <p:cNvCxnSpPr/>
          <p:nvPr/>
        </p:nvCxnSpPr>
        <p:spPr>
          <a:xfrm flipV="1">
            <a:off x="1597891" y="3955702"/>
            <a:ext cx="8380616" cy="9236"/>
          </a:xfrm>
          <a:prstGeom prst="line">
            <a:avLst/>
          </a:prstGeom>
        </p:spPr>
        <p:style>
          <a:lnRef idx="1">
            <a:schemeClr val="dk1"/>
          </a:lnRef>
          <a:fillRef idx="0">
            <a:schemeClr val="dk1"/>
          </a:fillRef>
          <a:effectRef idx="0">
            <a:schemeClr val="dk1"/>
          </a:effectRef>
          <a:fontRef idx="minor">
            <a:schemeClr val="tx1"/>
          </a:fontRef>
        </p:style>
      </p:cxnSp>
      <p:cxnSp>
        <p:nvCxnSpPr>
          <p:cNvPr id="23" name="直線接點 22"/>
          <p:cNvCxnSpPr/>
          <p:nvPr/>
        </p:nvCxnSpPr>
        <p:spPr>
          <a:xfrm flipV="1">
            <a:off x="1597891" y="4961906"/>
            <a:ext cx="8380616" cy="923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6899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5" name="Google Shape;123;p14">
            <a:extLst>
              <a:ext uri="{FF2B5EF4-FFF2-40B4-BE49-F238E27FC236}">
                <a16:creationId xmlns:a16="http://schemas.microsoft.com/office/drawing/2014/main" id="{20CF2F72-FCBB-4677-A3DC-203A939CF15B}"/>
              </a:ext>
            </a:extLst>
          </p:cNvPr>
          <p:cNvSpPr/>
          <p:nvPr/>
        </p:nvSpPr>
        <p:spPr>
          <a:xfrm>
            <a:off x="286407" y="1584344"/>
            <a:ext cx="11619186" cy="4830283"/>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 name="標題 1">
            <a:extLst>
              <a:ext uri="{FF2B5EF4-FFF2-40B4-BE49-F238E27FC236}">
                <a16:creationId xmlns:a16="http://schemas.microsoft.com/office/drawing/2014/main" id="{E2143F2E-850F-4B57-A033-90AD21285C61}"/>
              </a:ext>
            </a:extLst>
          </p:cNvPr>
          <p:cNvSpPr>
            <a:spLocks noGrp="1"/>
          </p:cNvSpPr>
          <p:nvPr>
            <p:ph type="title"/>
          </p:nvPr>
        </p:nvSpPr>
        <p:spPr>
          <a:xfrm>
            <a:off x="496455" y="312840"/>
            <a:ext cx="10515600" cy="913940"/>
          </a:xfrm>
        </p:spPr>
        <p:txBody>
          <a:bodyPr/>
          <a:lstStyle/>
          <a:p>
            <a:r>
              <a:rPr lang="zh-TW" altLang="en-US" dirty="0">
                <a:latin typeface="微軟正黑體" panose="020B0604030504040204" pitchFamily="34" charset="-120"/>
                <a:ea typeface="微軟正黑體" panose="020B0604030504040204" pitchFamily="34" charset="-120"/>
              </a:rPr>
              <a:t>問卷調查</a:t>
            </a:r>
          </a:p>
        </p:txBody>
      </p:sp>
      <p:cxnSp>
        <p:nvCxnSpPr>
          <p:cNvPr id="7" name="Google Shape;126;p14">
            <a:extLst>
              <a:ext uri="{FF2B5EF4-FFF2-40B4-BE49-F238E27FC236}">
                <a16:creationId xmlns:a16="http://schemas.microsoft.com/office/drawing/2014/main" id="{66AF1A73-6B74-465D-9A6D-8BC9A744C985}"/>
              </a:ext>
            </a:extLst>
          </p:cNvPr>
          <p:cNvCxnSpPr/>
          <p:nvPr/>
        </p:nvCxnSpPr>
        <p:spPr>
          <a:xfrm>
            <a:off x="4338143" y="1958241"/>
            <a:ext cx="0" cy="4456386"/>
          </a:xfrm>
          <a:prstGeom prst="straightConnector1">
            <a:avLst/>
          </a:prstGeom>
          <a:noFill/>
          <a:ln w="19050" cap="flat" cmpd="sng">
            <a:solidFill>
              <a:schemeClr val="dk1"/>
            </a:solidFill>
            <a:prstDash val="solid"/>
            <a:miter lim="800000"/>
            <a:headEnd type="none" w="sm" len="sm"/>
            <a:tailEnd type="none" w="sm" len="sm"/>
          </a:ln>
        </p:spPr>
      </p:cxnSp>
      <p:sp>
        <p:nvSpPr>
          <p:cNvPr id="14" name="Google Shape;125;p14">
            <a:extLst>
              <a:ext uri="{FF2B5EF4-FFF2-40B4-BE49-F238E27FC236}">
                <a16:creationId xmlns:a16="http://schemas.microsoft.com/office/drawing/2014/main" id="{28EDFDEB-2B2E-4048-9C3F-29AEB7B39D82}"/>
              </a:ext>
            </a:extLst>
          </p:cNvPr>
          <p:cNvSpPr/>
          <p:nvPr/>
        </p:nvSpPr>
        <p:spPr>
          <a:xfrm>
            <a:off x="681422" y="2454325"/>
            <a:ext cx="3406202" cy="744260"/>
          </a:xfrm>
          <a:prstGeom prst="roundRect">
            <a:avLst>
              <a:gd name="adj" fmla="val 16667"/>
            </a:avLst>
          </a:prstGeom>
          <a:solidFill>
            <a:srgbClr val="F3D9D9"/>
          </a:solidFill>
          <a:ln w="28575">
            <a:solidFill>
              <a:schemeClr val="tx1"/>
            </a:solid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3200"/>
              <a:buFont typeface="Arial"/>
              <a:buNone/>
            </a:pPr>
            <a:r>
              <a:rPr lang="en-US" altLang="zh-TW" sz="4800" b="0" i="0" u="none" strike="noStrike" cap="none" dirty="0">
                <a:solidFill>
                  <a:schemeClr val="dk1"/>
                </a:solidFill>
                <a:latin typeface="Microsoft JhengHei"/>
                <a:ea typeface="Microsoft JhengHei"/>
                <a:cs typeface="Microsoft JhengHei"/>
                <a:sym typeface="Microsoft JhengHei"/>
              </a:rPr>
              <a:t>195</a:t>
            </a:r>
            <a:r>
              <a:rPr lang="zh-TW" altLang="en-US" sz="4800" b="0" i="0" u="none" strike="noStrike" cap="none" dirty="0">
                <a:solidFill>
                  <a:schemeClr val="dk1"/>
                </a:solidFill>
                <a:latin typeface="Microsoft JhengHei"/>
                <a:ea typeface="Microsoft JhengHei"/>
                <a:cs typeface="Microsoft JhengHei"/>
                <a:sym typeface="Microsoft JhengHei"/>
              </a:rPr>
              <a:t>份問卷</a:t>
            </a:r>
            <a:endParaRPr sz="2400" b="0" i="0" u="none" strike="noStrike" cap="none" dirty="0">
              <a:solidFill>
                <a:srgbClr val="000000"/>
              </a:solidFill>
              <a:latin typeface="Arial"/>
              <a:ea typeface="Arial"/>
              <a:cs typeface="Arial"/>
              <a:sym typeface="Arial"/>
            </a:endParaRPr>
          </a:p>
        </p:txBody>
      </p:sp>
      <p:sp>
        <p:nvSpPr>
          <p:cNvPr id="15" name="Google Shape;125;p14">
            <a:extLst>
              <a:ext uri="{FF2B5EF4-FFF2-40B4-BE49-F238E27FC236}">
                <a16:creationId xmlns:a16="http://schemas.microsoft.com/office/drawing/2014/main" id="{72BFD06B-53F9-49ED-94DC-C8A4BBD05914}"/>
              </a:ext>
            </a:extLst>
          </p:cNvPr>
          <p:cNvSpPr/>
          <p:nvPr/>
        </p:nvSpPr>
        <p:spPr>
          <a:xfrm>
            <a:off x="756740" y="3773002"/>
            <a:ext cx="3255566" cy="1705851"/>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rgbClr val="000000"/>
              </a:buClr>
              <a:buSzPts val="3200"/>
              <a:buFont typeface="Arial"/>
              <a:buNone/>
            </a:pPr>
            <a:r>
              <a:rPr lang="zh-TW" altLang="en-US" sz="3200" b="0" i="0" u="none" strike="noStrike" cap="none" dirty="0">
                <a:solidFill>
                  <a:schemeClr val="dk1"/>
                </a:solidFill>
                <a:latin typeface="Microsoft JhengHei"/>
                <a:ea typeface="Microsoft JhengHei"/>
                <a:cs typeface="Microsoft JhengHei"/>
                <a:sym typeface="Microsoft JhengHei"/>
              </a:rPr>
              <a:t>對象：</a:t>
            </a:r>
            <a:endParaRPr lang="en-US" altLang="zh-TW" sz="3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3200"/>
              <a:buFont typeface="Arial"/>
              <a:buNone/>
            </a:pPr>
            <a:r>
              <a:rPr lang="zh-TW" sz="3200" b="0" i="0" u="none" strike="noStrike" cap="none" dirty="0">
                <a:solidFill>
                  <a:schemeClr val="dk1"/>
                </a:solidFill>
                <a:latin typeface="Microsoft JhengHei"/>
                <a:ea typeface="Microsoft JhengHei"/>
                <a:cs typeface="Microsoft JhengHei"/>
                <a:sym typeface="Microsoft JhengHei"/>
              </a:rPr>
              <a:t>①護理師</a:t>
            </a:r>
            <a:endParaRPr sz="3200" b="0" i="0" u="none" strike="noStrike" cap="none" dirty="0">
              <a:solidFill>
                <a:schemeClr val="dk1"/>
              </a:solidFill>
              <a:latin typeface="Microsoft JhengHei"/>
              <a:ea typeface="Microsoft JhengHei"/>
              <a:cs typeface="Microsoft JhengHei"/>
              <a:sym typeface="Microsoft JhengHei"/>
            </a:endParaRPr>
          </a:p>
          <a:p>
            <a:pPr marL="0" marR="0" lvl="0" indent="0" algn="l" rtl="0">
              <a:lnSpc>
                <a:spcPct val="150000"/>
              </a:lnSpc>
              <a:spcBef>
                <a:spcPts val="0"/>
              </a:spcBef>
              <a:spcAft>
                <a:spcPts val="0"/>
              </a:spcAft>
              <a:buClr>
                <a:srgbClr val="000000"/>
              </a:buClr>
              <a:buSzPts val="3200"/>
              <a:buFont typeface="Arial"/>
              <a:buNone/>
            </a:pPr>
            <a:r>
              <a:rPr lang="zh-TW" sz="3200" b="0" i="0" u="none" strike="noStrike" cap="none" dirty="0">
                <a:solidFill>
                  <a:schemeClr val="dk1"/>
                </a:solidFill>
                <a:latin typeface="Microsoft JhengHei"/>
                <a:ea typeface="Microsoft JhengHei"/>
                <a:cs typeface="Microsoft JhengHei"/>
                <a:sym typeface="Microsoft JhengHei"/>
              </a:rPr>
              <a:t>②護理系實習生</a:t>
            </a:r>
            <a:endParaRPr sz="1400" b="0" i="0" u="none" strike="noStrike" cap="none" dirty="0">
              <a:solidFill>
                <a:srgbClr val="000000"/>
              </a:solidFill>
              <a:latin typeface="Arial"/>
              <a:ea typeface="Arial"/>
              <a:cs typeface="Arial"/>
              <a:sym typeface="Arial"/>
            </a:endParaRPr>
          </a:p>
        </p:txBody>
      </p:sp>
      <p:pic>
        <p:nvPicPr>
          <p:cNvPr id="4" name="Google Shape;46;p35">
            <a:extLst>
              <a:ext uri="{FF2B5EF4-FFF2-40B4-BE49-F238E27FC236}">
                <a16:creationId xmlns:a16="http://schemas.microsoft.com/office/drawing/2014/main" id="{05C9A9E9-ED41-4740-8DF5-0A168C9B0190}"/>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cxnSp>
        <p:nvCxnSpPr>
          <p:cNvPr id="9" name="Google Shape;126;p14">
            <a:extLst>
              <a:ext uri="{FF2B5EF4-FFF2-40B4-BE49-F238E27FC236}">
                <a16:creationId xmlns:a16="http://schemas.microsoft.com/office/drawing/2014/main" id="{66AF1A73-6B74-465D-9A6D-8BC9A744C985}"/>
              </a:ext>
            </a:extLst>
          </p:cNvPr>
          <p:cNvCxnSpPr/>
          <p:nvPr/>
        </p:nvCxnSpPr>
        <p:spPr>
          <a:xfrm flipH="1">
            <a:off x="4622968" y="4186434"/>
            <a:ext cx="7014513" cy="0"/>
          </a:xfrm>
          <a:prstGeom prst="straightConnector1">
            <a:avLst/>
          </a:prstGeom>
          <a:noFill/>
          <a:ln w="19050" cap="flat" cmpd="sng">
            <a:solidFill>
              <a:schemeClr val="dk1"/>
            </a:solidFill>
            <a:prstDash val="solid"/>
            <a:miter lim="800000"/>
            <a:headEnd type="none" w="sm" len="sm"/>
            <a:tailEnd type="none" w="sm" len="sm"/>
          </a:ln>
        </p:spPr>
      </p:cxnSp>
      <p:sp>
        <p:nvSpPr>
          <p:cNvPr id="3" name="投影片編號版面配置區 2">
            <a:extLst>
              <a:ext uri="{FF2B5EF4-FFF2-40B4-BE49-F238E27FC236}">
                <a16:creationId xmlns:a16="http://schemas.microsoft.com/office/drawing/2014/main" id="{34C3B6AE-C6DC-4D06-8088-4E3044B49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
        <p:nvSpPr>
          <p:cNvPr id="12" name="文字方塊 11"/>
          <p:cNvSpPr txBox="1"/>
          <p:nvPr/>
        </p:nvSpPr>
        <p:spPr>
          <a:xfrm>
            <a:off x="4754767" y="1958241"/>
            <a:ext cx="6882714" cy="1999265"/>
          </a:xfrm>
          <a:prstGeom prst="rect">
            <a:avLst/>
          </a:prstGeom>
          <a:noFill/>
        </p:spPr>
        <p:txBody>
          <a:bodyPr wrap="square" rtlCol="0">
            <a:spAutoFit/>
          </a:bodyPr>
          <a:lstStyle/>
          <a:p>
            <a:pPr>
              <a:lnSpc>
                <a:spcPct val="150000"/>
              </a:lnSpc>
            </a:pPr>
            <a:r>
              <a:rPr lang="zh-TW" altLang="en-US" sz="4400" dirty="0">
                <a:solidFill>
                  <a:srgbClr val="FF0000"/>
                </a:solidFill>
                <a:latin typeface="微軟正黑體" panose="020B0604030504040204" pitchFamily="34" charset="-120"/>
                <a:ea typeface="微軟正黑體" panose="020B0604030504040204" pitchFamily="34" charset="-120"/>
              </a:rPr>
              <a:t>★了解紅鈴常見使用原因</a:t>
            </a:r>
            <a:endParaRPr lang="en-US" altLang="zh-TW" sz="4400" dirty="0">
              <a:solidFill>
                <a:srgbClr val="FF0000"/>
              </a:solidFill>
              <a:latin typeface="微軟正黑體" panose="020B0604030504040204" pitchFamily="34" charset="-120"/>
              <a:ea typeface="微軟正黑體" panose="020B0604030504040204" pitchFamily="34" charset="-120"/>
            </a:endParaRPr>
          </a:p>
          <a:p>
            <a:pPr>
              <a:lnSpc>
                <a:spcPct val="150000"/>
              </a:lnSpc>
            </a:pPr>
            <a:r>
              <a:rPr lang="zh-TW" altLang="zh-TW" sz="4400" dirty="0">
                <a:solidFill>
                  <a:srgbClr val="FF0000"/>
                </a:solidFill>
                <a:latin typeface="微軟正黑體" panose="020B0604030504040204" pitchFamily="34" charset="-120"/>
                <a:ea typeface="微軟正黑體" panose="020B0604030504040204" pitchFamily="34" charset="-120"/>
              </a:rPr>
              <a:t>★</a:t>
            </a:r>
            <a:r>
              <a:rPr lang="zh-TW" altLang="en-US" sz="4400" dirty="0">
                <a:solidFill>
                  <a:srgbClr val="FF0000"/>
                </a:solidFill>
                <a:latin typeface="微軟正黑體" panose="020B0604030504040204" pitchFamily="34" charset="-120"/>
                <a:ea typeface="微軟正黑體" panose="020B0604030504040204" pitchFamily="34" charset="-120"/>
              </a:rPr>
              <a:t>了解事件的緊急程度</a:t>
            </a:r>
          </a:p>
        </p:txBody>
      </p:sp>
      <p:sp>
        <p:nvSpPr>
          <p:cNvPr id="13" name="矩形 12"/>
          <p:cNvSpPr/>
          <p:nvPr/>
        </p:nvSpPr>
        <p:spPr>
          <a:xfrm>
            <a:off x="4754767" y="4625927"/>
            <a:ext cx="7893288" cy="1815882"/>
          </a:xfrm>
          <a:prstGeom prst="rect">
            <a:avLst/>
          </a:prstGeom>
        </p:spPr>
        <p:txBody>
          <a:bodyPr wrap="square">
            <a:spAutoFit/>
          </a:bodyPr>
          <a:lstStyle/>
          <a:p>
            <a:pPr>
              <a:lnSpc>
                <a:spcPct val="150000"/>
              </a:lnSpc>
            </a:pPr>
            <a:r>
              <a:rPr lang="zh-TW" altLang="en-US" sz="2800" dirty="0">
                <a:latin typeface="Microsoft JhengHei" panose="020B0604030504040204" pitchFamily="34" charset="-120"/>
                <a:ea typeface="Microsoft JhengHei" panose="020B0604030504040204" pitchFamily="34" charset="-120"/>
              </a:rPr>
              <a:t>方法：每一位填寫者回答最常見的五項原因</a:t>
            </a:r>
            <a:endParaRPr lang="zh-TW" altLang="en-US" sz="2800" dirty="0"/>
          </a:p>
          <a:p>
            <a:pPr>
              <a:lnSpc>
                <a:spcPct val="150000"/>
              </a:lnSpc>
            </a:pPr>
            <a:r>
              <a:rPr lang="zh-TW" altLang="en-US" sz="2800" dirty="0">
                <a:latin typeface="Microsoft JhengHei" panose="020B0604030504040204" pitchFamily="34" charset="-120"/>
                <a:ea typeface="Microsoft JhengHei" panose="020B0604030504040204" pitchFamily="34" charset="-120"/>
              </a:rPr>
              <a:t>取前五名投票最高的項目</a:t>
            </a:r>
            <a:endParaRPr lang="zh-TW" altLang="en-US" sz="2800" dirty="0"/>
          </a:p>
          <a:p>
            <a:br>
              <a:rPr lang="zh-TW" altLang="en-US" dirty="0"/>
            </a:br>
            <a:endParaRPr lang="zh-TW" altLang="en-US" dirty="0"/>
          </a:p>
        </p:txBody>
      </p:sp>
    </p:spTree>
    <p:extLst>
      <p:ext uri="{BB962C8B-B14F-4D97-AF65-F5344CB8AC3E}">
        <p14:creationId xmlns:p14="http://schemas.microsoft.com/office/powerpoint/2010/main" val="2987302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16" name="Google Shape;123;p14">
            <a:extLst>
              <a:ext uri="{FF2B5EF4-FFF2-40B4-BE49-F238E27FC236}">
                <a16:creationId xmlns:a16="http://schemas.microsoft.com/office/drawing/2014/main" id="{20CF2F72-FCBB-4677-A3DC-203A939CF15B}"/>
              </a:ext>
            </a:extLst>
          </p:cNvPr>
          <p:cNvSpPr/>
          <p:nvPr/>
        </p:nvSpPr>
        <p:spPr>
          <a:xfrm>
            <a:off x="606876" y="1026859"/>
            <a:ext cx="11458124" cy="5166406"/>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219;p3">
            <a:extLst>
              <a:ext uri="{FF2B5EF4-FFF2-40B4-BE49-F238E27FC236}">
                <a16:creationId xmlns:a16="http://schemas.microsoft.com/office/drawing/2014/main" id="{73B962D1-7ADE-4172-8884-65DC4EE6EA7F}"/>
              </a:ext>
            </a:extLst>
          </p:cNvPr>
          <p:cNvSpPr/>
          <p:nvPr/>
        </p:nvSpPr>
        <p:spPr>
          <a:xfrm>
            <a:off x="713980" y="824967"/>
            <a:ext cx="11173219" cy="5350252"/>
          </a:xfrm>
          <a:prstGeom prst="roundRect">
            <a:avLst>
              <a:gd name="adj" fmla="val 16667"/>
            </a:avLst>
          </a:prstGeom>
          <a:noFill/>
          <a:ln>
            <a:noFill/>
          </a:ln>
        </p:spPr>
        <p:txBody>
          <a:bodyPr spcFirstLastPara="1" wrap="square" lIns="91425" tIns="45700" rIns="91425" bIns="45700" anchor="ctr" anchorCtr="0">
            <a:noAutofit/>
          </a:bodyPr>
          <a:lstStyle/>
          <a:p>
            <a:pPr marL="720000" marR="0" lvl="0" rtl="0">
              <a:lnSpc>
                <a:spcPct val="200000"/>
              </a:lnSpc>
              <a:spcBef>
                <a:spcPts val="0"/>
              </a:spcBef>
              <a:spcAft>
                <a:spcPts val="0"/>
              </a:spcAft>
              <a:buClr>
                <a:schemeClr val="dk1"/>
              </a:buClr>
              <a:buSzPts val="4000"/>
            </a:pPr>
            <a:endParaRPr sz="11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p:txBody>
      </p:sp>
      <p:pic>
        <p:nvPicPr>
          <p:cNvPr id="18" name="Google Shape;46;p35">
            <a:extLst>
              <a:ext uri="{FF2B5EF4-FFF2-40B4-BE49-F238E27FC236}">
                <a16:creationId xmlns:a16="http://schemas.microsoft.com/office/drawing/2014/main" id="{E009D04C-2D12-41F1-832B-E9D44BD98758}"/>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19" name="投影片編號版面配置區 2">
            <a:extLst>
              <a:ext uri="{FF2B5EF4-FFF2-40B4-BE49-F238E27FC236}">
                <a16:creationId xmlns:a16="http://schemas.microsoft.com/office/drawing/2014/main" id="{C5C7D314-7757-4A02-B411-43F47CB73C36}"/>
              </a:ext>
            </a:extLst>
          </p:cNvPr>
          <p:cNvSpPr>
            <a:spLocks noGrp="1"/>
          </p:cNvSpPr>
          <p:nvPr>
            <p:ph type="sldNum" idx="12"/>
          </p:nvPr>
        </p:nvSpPr>
        <p:spPr>
          <a:xfrm>
            <a:off x="196596" y="6366129"/>
            <a:ext cx="486156" cy="365125"/>
          </a:xfrm>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graphicFrame>
        <p:nvGraphicFramePr>
          <p:cNvPr id="20"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2827729152"/>
              </p:ext>
            </p:extLst>
          </p:nvPr>
        </p:nvGraphicFramePr>
        <p:xfrm>
          <a:off x="172110" y="2442538"/>
          <a:ext cx="7317921" cy="4419600"/>
        </p:xfrm>
        <a:graphic>
          <a:graphicData uri="http://schemas.openxmlformats.org/drawingml/2006/chart">
            <c:chart xmlns:c="http://schemas.openxmlformats.org/drawingml/2006/chart" xmlns:r="http://schemas.openxmlformats.org/officeDocument/2006/relationships" r:id="rId5"/>
          </a:graphicData>
        </a:graphic>
      </p:graphicFrame>
      <p:sp>
        <p:nvSpPr>
          <p:cNvPr id="21" name="標題 1">
            <a:extLst>
              <a:ext uri="{FF2B5EF4-FFF2-40B4-BE49-F238E27FC236}">
                <a16:creationId xmlns:a16="http://schemas.microsoft.com/office/drawing/2014/main" id="{464A83F0-2C38-461A-AA33-BBCA743D8C52}"/>
              </a:ext>
            </a:extLst>
          </p:cNvPr>
          <p:cNvSpPr>
            <a:spLocks noGrp="1"/>
          </p:cNvSpPr>
          <p:nvPr>
            <p:ph type="title"/>
          </p:nvPr>
        </p:nvSpPr>
        <p:spPr>
          <a:xfrm>
            <a:off x="196596" y="112919"/>
            <a:ext cx="10515600" cy="913940"/>
          </a:xfrm>
        </p:spPr>
        <p:txBody>
          <a:bodyPr/>
          <a:lstStyle/>
          <a:p>
            <a:r>
              <a:rPr lang="zh-TW" altLang="en-US" dirty="0">
                <a:latin typeface="微軟正黑體" panose="020B0604030504040204" pitchFamily="34" charset="-120"/>
                <a:ea typeface="微軟正黑體" panose="020B0604030504040204" pitchFamily="34" charset="-120"/>
              </a:rPr>
              <a:t>問卷結果</a:t>
            </a:r>
          </a:p>
        </p:txBody>
      </p:sp>
      <p:graphicFrame>
        <p:nvGraphicFramePr>
          <p:cNvPr id="22"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1249959772"/>
              </p:ext>
            </p:extLst>
          </p:nvPr>
        </p:nvGraphicFramePr>
        <p:xfrm>
          <a:off x="12192000" y="6175217"/>
          <a:ext cx="7317921" cy="4419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3192777747"/>
              </p:ext>
            </p:extLst>
          </p:nvPr>
        </p:nvGraphicFramePr>
        <p:xfrm>
          <a:off x="9769445" y="2053673"/>
          <a:ext cx="4650723" cy="62414"/>
        </p:xfrm>
        <a:graphic>
          <a:graphicData uri="http://schemas.openxmlformats.org/drawingml/2006/chart">
            <c:chart xmlns:c="http://schemas.openxmlformats.org/drawingml/2006/chart" xmlns:r="http://schemas.openxmlformats.org/officeDocument/2006/relationships" r:id="rId7"/>
          </a:graphicData>
        </a:graphic>
      </p:graphicFrame>
      <p:grpSp>
        <p:nvGrpSpPr>
          <p:cNvPr id="5" name="群組 4">
            <a:extLst>
              <a:ext uri="{FF2B5EF4-FFF2-40B4-BE49-F238E27FC236}">
                <a16:creationId xmlns:a16="http://schemas.microsoft.com/office/drawing/2014/main" id="{32DF1D7E-B3F4-4E54-AFBA-BCF6C223DA8B}"/>
              </a:ext>
            </a:extLst>
          </p:cNvPr>
          <p:cNvGrpSpPr/>
          <p:nvPr/>
        </p:nvGrpSpPr>
        <p:grpSpPr>
          <a:xfrm>
            <a:off x="239396" y="1207705"/>
            <a:ext cx="4394043" cy="3038184"/>
            <a:chOff x="239396" y="1207705"/>
            <a:chExt cx="4394043" cy="3038184"/>
          </a:xfrm>
        </p:grpSpPr>
        <p:sp>
          <p:nvSpPr>
            <p:cNvPr id="24" name="圓形圖 43"/>
            <p:cNvSpPr/>
            <p:nvPr/>
          </p:nvSpPr>
          <p:spPr>
            <a:xfrm rot="1146016">
              <a:off x="821037" y="2118596"/>
              <a:ext cx="3326359" cy="2127293"/>
            </a:xfrm>
            <a:custGeom>
              <a:avLst/>
              <a:gdLst>
                <a:gd name="connsiteX0" fmla="*/ 3149 w 5635265"/>
                <a:gd name="connsiteY0" fmla="*/ 2358796 h 4951647"/>
                <a:gd name="connsiteX1" fmla="*/ 2817633 w 5635265"/>
                <a:gd name="connsiteY1" fmla="*/ 0 h 4951647"/>
                <a:gd name="connsiteX2" fmla="*/ 2817633 w 5635265"/>
                <a:gd name="connsiteY2" fmla="*/ 2475824 h 4951647"/>
                <a:gd name="connsiteX3" fmla="*/ 3149 w 5635265"/>
                <a:gd name="connsiteY3" fmla="*/ 2358796 h 4951647"/>
                <a:gd name="connsiteX0" fmla="*/ 0 w 2853160"/>
                <a:gd name="connsiteY0" fmla="*/ 3178583 h 3179998"/>
                <a:gd name="connsiteX1" fmla="*/ 2853160 w 2853160"/>
                <a:gd name="connsiteY1" fmla="*/ 0 h 3179998"/>
                <a:gd name="connsiteX2" fmla="*/ 2853160 w 2853160"/>
                <a:gd name="connsiteY2" fmla="*/ 2475824 h 3179998"/>
                <a:gd name="connsiteX3" fmla="*/ 0 w 2853160"/>
                <a:gd name="connsiteY3" fmla="*/ 3178583 h 317999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06397"/>
                <a:gd name="connsiteY0" fmla="*/ 2158513 h 2159921"/>
                <a:gd name="connsiteX1" fmla="*/ 3206397 w 3206397"/>
                <a:gd name="connsiteY1" fmla="*/ 0 h 2159921"/>
                <a:gd name="connsiteX2" fmla="*/ 2825003 w 3206397"/>
                <a:gd name="connsiteY2" fmla="*/ 1452064 h 2159921"/>
                <a:gd name="connsiteX3" fmla="*/ 0 w 3206397"/>
                <a:gd name="connsiteY3" fmla="*/ 2158513 h 2159921"/>
                <a:gd name="connsiteX0" fmla="*/ 0 w 3206397"/>
                <a:gd name="connsiteY0" fmla="*/ 2158513 h 2158513"/>
                <a:gd name="connsiteX1" fmla="*/ 3206397 w 3206397"/>
                <a:gd name="connsiteY1" fmla="*/ 0 h 2158513"/>
                <a:gd name="connsiteX2" fmla="*/ 2825003 w 3206397"/>
                <a:gd name="connsiteY2" fmla="*/ 1452064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2832972"/>
                <a:gd name="connsiteY0" fmla="*/ 2150162 h 2150162"/>
                <a:gd name="connsiteX1" fmla="*/ 2832972 w 2832972"/>
                <a:gd name="connsiteY1" fmla="*/ 0 h 2150162"/>
                <a:gd name="connsiteX2" fmla="*/ 2492202 w 2832972"/>
                <a:gd name="connsiteY2" fmla="*/ 1491756 h 2150162"/>
                <a:gd name="connsiteX3" fmla="*/ 0 w 2832972"/>
                <a:gd name="connsiteY3" fmla="*/ 2150162 h 2150162"/>
                <a:gd name="connsiteX0" fmla="*/ 0 w 2844507"/>
                <a:gd name="connsiteY0" fmla="*/ 2194476 h 2194476"/>
                <a:gd name="connsiteX1" fmla="*/ 2844507 w 2844507"/>
                <a:gd name="connsiteY1" fmla="*/ 0 h 2194476"/>
                <a:gd name="connsiteX2" fmla="*/ 2503737 w 2844507"/>
                <a:gd name="connsiteY2" fmla="*/ 1491756 h 2194476"/>
                <a:gd name="connsiteX3" fmla="*/ 0 w 2844507"/>
                <a:gd name="connsiteY3" fmla="*/ 2194476 h 2194476"/>
                <a:gd name="connsiteX0" fmla="*/ 256790 w 3101297"/>
                <a:gd name="connsiteY0" fmla="*/ 2194476 h 2194476"/>
                <a:gd name="connsiteX1" fmla="*/ 3101297 w 3101297"/>
                <a:gd name="connsiteY1" fmla="*/ 0 h 2194476"/>
                <a:gd name="connsiteX2" fmla="*/ 2760527 w 3101297"/>
                <a:gd name="connsiteY2" fmla="*/ 1491756 h 2194476"/>
                <a:gd name="connsiteX3" fmla="*/ 256790 w 3101297"/>
                <a:gd name="connsiteY3" fmla="*/ 2194476 h 2194476"/>
                <a:gd name="connsiteX0" fmla="*/ 259566 w 3068071"/>
                <a:gd name="connsiteY0" fmla="*/ 2182009 h 2182009"/>
                <a:gd name="connsiteX1" fmla="*/ 3068071 w 3068071"/>
                <a:gd name="connsiteY1" fmla="*/ 0 h 2182009"/>
                <a:gd name="connsiteX2" fmla="*/ 2727301 w 3068071"/>
                <a:gd name="connsiteY2" fmla="*/ 1491756 h 2182009"/>
                <a:gd name="connsiteX3" fmla="*/ 259566 w 3068071"/>
                <a:gd name="connsiteY3" fmla="*/ 2182009 h 2182009"/>
                <a:gd name="connsiteX0" fmla="*/ 0 w 2808505"/>
                <a:gd name="connsiteY0" fmla="*/ 2182009 h 2182009"/>
                <a:gd name="connsiteX1" fmla="*/ 2808505 w 2808505"/>
                <a:gd name="connsiteY1" fmla="*/ 0 h 2182009"/>
                <a:gd name="connsiteX2" fmla="*/ 2467735 w 2808505"/>
                <a:gd name="connsiteY2" fmla="*/ 1491756 h 2182009"/>
                <a:gd name="connsiteX3" fmla="*/ 0 w 2808505"/>
                <a:gd name="connsiteY3" fmla="*/ 2182009 h 2182009"/>
                <a:gd name="connsiteX0" fmla="*/ 0 w 3202708"/>
                <a:gd name="connsiteY0" fmla="*/ 2130357 h 2130357"/>
                <a:gd name="connsiteX1" fmla="*/ 3202708 w 3202708"/>
                <a:gd name="connsiteY1" fmla="*/ 0 h 2130357"/>
                <a:gd name="connsiteX2" fmla="*/ 2861938 w 3202708"/>
                <a:gd name="connsiteY2" fmla="*/ 1491756 h 2130357"/>
                <a:gd name="connsiteX3" fmla="*/ 0 w 3202708"/>
                <a:gd name="connsiteY3" fmla="*/ 2130357 h 2130357"/>
                <a:gd name="connsiteX0" fmla="*/ 0 w 3198086"/>
                <a:gd name="connsiteY0" fmla="*/ 2182516 h 2182516"/>
                <a:gd name="connsiteX1" fmla="*/ 3198086 w 3198086"/>
                <a:gd name="connsiteY1" fmla="*/ 0 h 2182516"/>
                <a:gd name="connsiteX2" fmla="*/ 2857316 w 3198086"/>
                <a:gd name="connsiteY2" fmla="*/ 1491756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Lst>
              <a:ahLst/>
              <a:cxnLst>
                <a:cxn ang="0">
                  <a:pos x="connsiteX0" y="connsiteY0"/>
                </a:cxn>
                <a:cxn ang="0">
                  <a:pos x="connsiteX1" y="connsiteY1"/>
                </a:cxn>
                <a:cxn ang="0">
                  <a:pos x="connsiteX2" y="connsiteY2"/>
                </a:cxn>
                <a:cxn ang="0">
                  <a:pos x="connsiteX3" y="connsiteY3"/>
                </a:cxn>
              </a:cxnLst>
              <a:rect l="l" t="t" r="r" b="b"/>
              <a:pathLst>
                <a:path w="3198086" h="2182516">
                  <a:moveTo>
                    <a:pt x="0" y="2182516"/>
                  </a:moveTo>
                  <a:cubicBezTo>
                    <a:pt x="491644" y="1106262"/>
                    <a:pt x="1735329" y="469432"/>
                    <a:pt x="3198086" y="0"/>
                  </a:cubicBezTo>
                  <a:lnTo>
                    <a:pt x="2830245" y="1487971"/>
                  </a:lnTo>
                  <a:cubicBezTo>
                    <a:pt x="1947005" y="1687374"/>
                    <a:pt x="1252007" y="1924686"/>
                    <a:pt x="0" y="2182516"/>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5" name="文字方塊 24"/>
            <p:cNvSpPr txBox="1"/>
            <p:nvPr/>
          </p:nvSpPr>
          <p:spPr>
            <a:xfrm>
              <a:off x="239396" y="1207705"/>
              <a:ext cx="4394043" cy="1292662"/>
            </a:xfrm>
            <a:prstGeom prst="rect">
              <a:avLst/>
            </a:prstGeom>
            <a:noFill/>
          </p:spPr>
          <p:txBody>
            <a:bodyPr wrap="square" rtlCol="0">
              <a:spAutoFit/>
            </a:bodyPr>
            <a:lstStyle/>
            <a:p>
              <a:pPr algn="ctr"/>
              <a:r>
                <a:rPr lang="zh-TW" altLang="en-US" sz="3200" dirty="0">
                  <a:latin typeface="微軟正黑體" panose="020B0604030504040204" pitchFamily="34" charset="-120"/>
                  <a:ea typeface="微軟正黑體" panose="020B0604030504040204" pitchFamily="34" charset="-120"/>
                </a:rPr>
                <a:t>與疾病無關之事</a:t>
              </a:r>
              <a:endParaRPr lang="en-US" altLang="zh-TW" sz="3200" dirty="0">
                <a:latin typeface="微軟正黑體" panose="020B0604030504040204" pitchFamily="34" charset="-120"/>
                <a:ea typeface="微軟正黑體" panose="020B0604030504040204" pitchFamily="34" charset="-120"/>
              </a:endParaRPr>
            </a:p>
            <a:p>
              <a:pPr algn="ctr"/>
              <a:r>
                <a:rPr lang="en-US" altLang="zh-TW" sz="3200" dirty="0">
                  <a:latin typeface="微軟正黑體" panose="020B0604030504040204" pitchFamily="34" charset="-120"/>
                  <a:ea typeface="微軟正黑體" panose="020B0604030504040204" pitchFamily="34" charset="-120"/>
                </a:rPr>
                <a:t>(ex:</a:t>
              </a:r>
              <a:r>
                <a:rPr lang="zh-TW" altLang="en-US" sz="3200" dirty="0">
                  <a:latin typeface="微軟正黑體" panose="020B0604030504040204" pitchFamily="34" charset="-120"/>
                  <a:ea typeface="微軟正黑體" panose="020B0604030504040204" pitchFamily="34" charset="-120"/>
                </a:rPr>
                <a:t>打蚊子、開電視</a:t>
              </a:r>
              <a:r>
                <a:rPr lang="en-US" altLang="zh-TW" sz="3200" dirty="0">
                  <a:latin typeface="微軟正黑體" panose="020B0604030504040204" pitchFamily="34" charset="-120"/>
                  <a:ea typeface="微軟正黑體" panose="020B0604030504040204" pitchFamily="34" charset="-120"/>
                </a:rPr>
                <a:t>)</a:t>
              </a:r>
            </a:p>
            <a:p>
              <a:endParaRPr lang="en-US" altLang="zh-TW" dirty="0"/>
            </a:p>
          </p:txBody>
        </p:sp>
        <p:cxnSp>
          <p:nvCxnSpPr>
            <p:cNvPr id="26" name="直線單箭頭接點 25"/>
            <p:cNvCxnSpPr/>
            <p:nvPr/>
          </p:nvCxnSpPr>
          <p:spPr>
            <a:xfrm flipV="1">
              <a:off x="2298700" y="2261692"/>
              <a:ext cx="0" cy="78015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
        <p:nvSpPr>
          <p:cNvPr id="29" name="矩形 28"/>
          <p:cNvSpPr/>
          <p:nvPr/>
        </p:nvSpPr>
        <p:spPr>
          <a:xfrm>
            <a:off x="5233679" y="1131766"/>
            <a:ext cx="441434" cy="472966"/>
          </a:xfrm>
          <a:prstGeom prst="rect">
            <a:avLst/>
          </a:prstGeom>
          <a:solidFill>
            <a:srgbClr val="F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5001559" y="964504"/>
            <a:ext cx="2826594" cy="612860"/>
          </a:xfrm>
          <a:prstGeom prst="rect">
            <a:avLst/>
          </a:prstGeom>
        </p:spPr>
        <p:txBody>
          <a:bodyPr wrap="squar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重要且</a:t>
            </a:r>
            <a:r>
              <a:rPr lang="zh-TW" altLang="en-US" sz="2000" b="1"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緊急</a:t>
            </a:r>
          </a:p>
        </p:txBody>
      </p:sp>
      <p:sp>
        <p:nvSpPr>
          <p:cNvPr id="31" name="矩形 30"/>
          <p:cNvSpPr/>
          <p:nvPr/>
        </p:nvSpPr>
        <p:spPr>
          <a:xfrm>
            <a:off x="8110555" y="1148707"/>
            <a:ext cx="441434" cy="4729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solidFill>
            </a:endParaRPr>
          </a:p>
        </p:txBody>
      </p:sp>
      <p:sp>
        <p:nvSpPr>
          <p:cNvPr id="32" name="矩形 31"/>
          <p:cNvSpPr/>
          <p:nvPr/>
        </p:nvSpPr>
        <p:spPr>
          <a:xfrm>
            <a:off x="7942245" y="1008813"/>
            <a:ext cx="3733073" cy="612860"/>
          </a:xfrm>
          <a:prstGeom prst="rect">
            <a:avLst/>
          </a:prstGeom>
        </p:spPr>
        <p:txBody>
          <a:bodyPr wrap="non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不是很重要但還是要處理</a:t>
            </a:r>
          </a:p>
        </p:txBody>
      </p:sp>
      <p:sp>
        <p:nvSpPr>
          <p:cNvPr id="33" name="矩形 32"/>
          <p:cNvSpPr/>
          <p:nvPr/>
        </p:nvSpPr>
        <p:spPr>
          <a:xfrm>
            <a:off x="5233679" y="1756739"/>
            <a:ext cx="441434" cy="472966"/>
          </a:xfrm>
          <a:prstGeom prst="rect">
            <a:avLst/>
          </a:prstGeom>
          <a:solidFill>
            <a:srgbClr val="FB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B8300"/>
              </a:solidFill>
            </a:endParaRPr>
          </a:p>
        </p:txBody>
      </p:sp>
      <p:sp>
        <p:nvSpPr>
          <p:cNvPr id="34" name="矩形 33"/>
          <p:cNvSpPr/>
          <p:nvPr/>
        </p:nvSpPr>
        <p:spPr>
          <a:xfrm>
            <a:off x="4958759" y="1630785"/>
            <a:ext cx="3220112" cy="612860"/>
          </a:xfrm>
          <a:prstGeom prst="rect">
            <a:avLst/>
          </a:prstGeom>
        </p:spPr>
        <p:txBody>
          <a:bodyPr wrap="non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重要但可</a:t>
            </a:r>
            <a:r>
              <a:rPr lang="zh-TW" altLang="en-US" sz="2000" b="1"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晚一點處理</a:t>
            </a:r>
          </a:p>
        </p:txBody>
      </p:sp>
      <p:sp>
        <p:nvSpPr>
          <p:cNvPr id="35" name="矩形 34"/>
          <p:cNvSpPr/>
          <p:nvPr/>
        </p:nvSpPr>
        <p:spPr>
          <a:xfrm>
            <a:off x="8125653" y="1730161"/>
            <a:ext cx="441434" cy="472966"/>
          </a:xfrm>
          <a:prstGeom prst="rect">
            <a:avLst/>
          </a:prstGeom>
          <a:solidFill>
            <a:srgbClr val="74D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942245" y="1573109"/>
            <a:ext cx="2450671" cy="612860"/>
          </a:xfrm>
          <a:prstGeom prst="rect">
            <a:avLst/>
          </a:prstGeom>
        </p:spPr>
        <p:txBody>
          <a:bodyPr wrap="non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不重要不緊急</a:t>
            </a:r>
            <a:endParaRPr lang="zh-TW" altLang="en-US" sz="1050" b="1"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822E99FC-0233-4E8E-B796-5368A6AD5DB4}"/>
              </a:ext>
            </a:extLst>
          </p:cNvPr>
          <p:cNvGrpSpPr/>
          <p:nvPr/>
        </p:nvGrpSpPr>
        <p:grpSpPr>
          <a:xfrm>
            <a:off x="2739378" y="2950543"/>
            <a:ext cx="9482818" cy="5044065"/>
            <a:chOff x="2739378" y="2950543"/>
            <a:chExt cx="9482818" cy="5044065"/>
          </a:xfrm>
        </p:grpSpPr>
        <p:sp>
          <p:nvSpPr>
            <p:cNvPr id="27" name="圓形圖 43"/>
            <p:cNvSpPr/>
            <p:nvPr/>
          </p:nvSpPr>
          <p:spPr>
            <a:xfrm rot="12297526">
              <a:off x="2739378" y="2950543"/>
              <a:ext cx="4113890" cy="3835801"/>
            </a:xfrm>
            <a:custGeom>
              <a:avLst/>
              <a:gdLst>
                <a:gd name="connsiteX0" fmla="*/ 3149 w 5635265"/>
                <a:gd name="connsiteY0" fmla="*/ 2358796 h 4951647"/>
                <a:gd name="connsiteX1" fmla="*/ 2817633 w 5635265"/>
                <a:gd name="connsiteY1" fmla="*/ 0 h 4951647"/>
                <a:gd name="connsiteX2" fmla="*/ 2817633 w 5635265"/>
                <a:gd name="connsiteY2" fmla="*/ 2475824 h 4951647"/>
                <a:gd name="connsiteX3" fmla="*/ 3149 w 5635265"/>
                <a:gd name="connsiteY3" fmla="*/ 2358796 h 4951647"/>
                <a:gd name="connsiteX0" fmla="*/ 0 w 2853160"/>
                <a:gd name="connsiteY0" fmla="*/ 3178583 h 3179998"/>
                <a:gd name="connsiteX1" fmla="*/ 2853160 w 2853160"/>
                <a:gd name="connsiteY1" fmla="*/ 0 h 3179998"/>
                <a:gd name="connsiteX2" fmla="*/ 2853160 w 2853160"/>
                <a:gd name="connsiteY2" fmla="*/ 2475824 h 3179998"/>
                <a:gd name="connsiteX3" fmla="*/ 0 w 2853160"/>
                <a:gd name="connsiteY3" fmla="*/ 3178583 h 317999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06397"/>
                <a:gd name="connsiteY0" fmla="*/ 2158513 h 2159921"/>
                <a:gd name="connsiteX1" fmla="*/ 3206397 w 3206397"/>
                <a:gd name="connsiteY1" fmla="*/ 0 h 2159921"/>
                <a:gd name="connsiteX2" fmla="*/ 2825003 w 3206397"/>
                <a:gd name="connsiteY2" fmla="*/ 1452064 h 2159921"/>
                <a:gd name="connsiteX3" fmla="*/ 0 w 3206397"/>
                <a:gd name="connsiteY3" fmla="*/ 2158513 h 2159921"/>
                <a:gd name="connsiteX0" fmla="*/ 0 w 3206397"/>
                <a:gd name="connsiteY0" fmla="*/ 2158513 h 2158513"/>
                <a:gd name="connsiteX1" fmla="*/ 3206397 w 3206397"/>
                <a:gd name="connsiteY1" fmla="*/ 0 h 2158513"/>
                <a:gd name="connsiteX2" fmla="*/ 2825003 w 3206397"/>
                <a:gd name="connsiteY2" fmla="*/ 1452064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2832972"/>
                <a:gd name="connsiteY0" fmla="*/ 2150162 h 2150162"/>
                <a:gd name="connsiteX1" fmla="*/ 2832972 w 2832972"/>
                <a:gd name="connsiteY1" fmla="*/ 0 h 2150162"/>
                <a:gd name="connsiteX2" fmla="*/ 2492202 w 2832972"/>
                <a:gd name="connsiteY2" fmla="*/ 1491756 h 2150162"/>
                <a:gd name="connsiteX3" fmla="*/ 0 w 2832972"/>
                <a:gd name="connsiteY3" fmla="*/ 2150162 h 2150162"/>
                <a:gd name="connsiteX0" fmla="*/ 0 w 2844507"/>
                <a:gd name="connsiteY0" fmla="*/ 2194476 h 2194476"/>
                <a:gd name="connsiteX1" fmla="*/ 2844507 w 2844507"/>
                <a:gd name="connsiteY1" fmla="*/ 0 h 2194476"/>
                <a:gd name="connsiteX2" fmla="*/ 2503737 w 2844507"/>
                <a:gd name="connsiteY2" fmla="*/ 1491756 h 2194476"/>
                <a:gd name="connsiteX3" fmla="*/ 0 w 2844507"/>
                <a:gd name="connsiteY3" fmla="*/ 2194476 h 2194476"/>
                <a:gd name="connsiteX0" fmla="*/ 256790 w 3101297"/>
                <a:gd name="connsiteY0" fmla="*/ 2194476 h 2194476"/>
                <a:gd name="connsiteX1" fmla="*/ 3101297 w 3101297"/>
                <a:gd name="connsiteY1" fmla="*/ 0 h 2194476"/>
                <a:gd name="connsiteX2" fmla="*/ 2760527 w 3101297"/>
                <a:gd name="connsiteY2" fmla="*/ 1491756 h 2194476"/>
                <a:gd name="connsiteX3" fmla="*/ 256790 w 3101297"/>
                <a:gd name="connsiteY3" fmla="*/ 2194476 h 2194476"/>
                <a:gd name="connsiteX0" fmla="*/ 259566 w 3068071"/>
                <a:gd name="connsiteY0" fmla="*/ 2182009 h 2182009"/>
                <a:gd name="connsiteX1" fmla="*/ 3068071 w 3068071"/>
                <a:gd name="connsiteY1" fmla="*/ 0 h 2182009"/>
                <a:gd name="connsiteX2" fmla="*/ 2727301 w 3068071"/>
                <a:gd name="connsiteY2" fmla="*/ 1491756 h 2182009"/>
                <a:gd name="connsiteX3" fmla="*/ 259566 w 3068071"/>
                <a:gd name="connsiteY3" fmla="*/ 2182009 h 2182009"/>
                <a:gd name="connsiteX0" fmla="*/ 0 w 2808505"/>
                <a:gd name="connsiteY0" fmla="*/ 2182009 h 2182009"/>
                <a:gd name="connsiteX1" fmla="*/ 2808505 w 2808505"/>
                <a:gd name="connsiteY1" fmla="*/ 0 h 2182009"/>
                <a:gd name="connsiteX2" fmla="*/ 2467735 w 2808505"/>
                <a:gd name="connsiteY2" fmla="*/ 1491756 h 2182009"/>
                <a:gd name="connsiteX3" fmla="*/ 0 w 2808505"/>
                <a:gd name="connsiteY3" fmla="*/ 2182009 h 2182009"/>
                <a:gd name="connsiteX0" fmla="*/ 0 w 3202708"/>
                <a:gd name="connsiteY0" fmla="*/ 2130357 h 2130357"/>
                <a:gd name="connsiteX1" fmla="*/ 3202708 w 3202708"/>
                <a:gd name="connsiteY1" fmla="*/ 0 h 2130357"/>
                <a:gd name="connsiteX2" fmla="*/ 2861938 w 3202708"/>
                <a:gd name="connsiteY2" fmla="*/ 1491756 h 2130357"/>
                <a:gd name="connsiteX3" fmla="*/ 0 w 3202708"/>
                <a:gd name="connsiteY3" fmla="*/ 2130357 h 2130357"/>
                <a:gd name="connsiteX0" fmla="*/ 0 w 3198086"/>
                <a:gd name="connsiteY0" fmla="*/ 2182516 h 2182516"/>
                <a:gd name="connsiteX1" fmla="*/ 3198086 w 3198086"/>
                <a:gd name="connsiteY1" fmla="*/ 0 h 2182516"/>
                <a:gd name="connsiteX2" fmla="*/ 2857316 w 3198086"/>
                <a:gd name="connsiteY2" fmla="*/ 1491756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 name="connsiteX0" fmla="*/ 0 w 3869092"/>
                <a:gd name="connsiteY0" fmla="*/ 2952400 h 2952400"/>
                <a:gd name="connsiteX1" fmla="*/ 3869092 w 3869092"/>
                <a:gd name="connsiteY1" fmla="*/ 0 h 2952400"/>
                <a:gd name="connsiteX2" fmla="*/ 2830245 w 3869092"/>
                <a:gd name="connsiteY2" fmla="*/ 2257855 h 2952400"/>
                <a:gd name="connsiteX3" fmla="*/ 0 w 3869092"/>
                <a:gd name="connsiteY3" fmla="*/ 2952400 h 2952400"/>
                <a:gd name="connsiteX0" fmla="*/ 0 w 4075751"/>
                <a:gd name="connsiteY0" fmla="*/ 3068644 h 3068644"/>
                <a:gd name="connsiteX1" fmla="*/ 4075751 w 4075751"/>
                <a:gd name="connsiteY1" fmla="*/ 0 h 3068644"/>
                <a:gd name="connsiteX2" fmla="*/ 3036904 w 4075751"/>
                <a:gd name="connsiteY2" fmla="*/ 2257855 h 3068644"/>
                <a:gd name="connsiteX3" fmla="*/ 0 w 4075751"/>
                <a:gd name="connsiteY3" fmla="*/ 3068644 h 3068644"/>
                <a:gd name="connsiteX0" fmla="*/ 0 w 2921504"/>
                <a:gd name="connsiteY0" fmla="*/ 3919924 h 3919924"/>
                <a:gd name="connsiteX1" fmla="*/ 2921504 w 2921504"/>
                <a:gd name="connsiteY1" fmla="*/ 0 h 3919924"/>
                <a:gd name="connsiteX2" fmla="*/ 1882657 w 2921504"/>
                <a:gd name="connsiteY2" fmla="*/ 2257855 h 3919924"/>
                <a:gd name="connsiteX3" fmla="*/ 0 w 2921504"/>
                <a:gd name="connsiteY3" fmla="*/ 3919924 h 3919924"/>
                <a:gd name="connsiteX0" fmla="*/ 1537865 w 4459369"/>
                <a:gd name="connsiteY0" fmla="*/ 3919924 h 3919924"/>
                <a:gd name="connsiteX1" fmla="*/ 4459369 w 4459369"/>
                <a:gd name="connsiteY1" fmla="*/ 0 h 3919924"/>
                <a:gd name="connsiteX2" fmla="*/ 3420522 w 4459369"/>
                <a:gd name="connsiteY2" fmla="*/ 2257855 h 3919924"/>
                <a:gd name="connsiteX3" fmla="*/ 1537865 w 4459369"/>
                <a:gd name="connsiteY3" fmla="*/ 3919924 h 3919924"/>
                <a:gd name="connsiteX0" fmla="*/ 1537865 w 4459369"/>
                <a:gd name="connsiteY0" fmla="*/ 3919924 h 3919924"/>
                <a:gd name="connsiteX1" fmla="*/ 4459369 w 4459369"/>
                <a:gd name="connsiteY1" fmla="*/ 0 h 3919924"/>
                <a:gd name="connsiteX2" fmla="*/ 3420522 w 4459369"/>
                <a:gd name="connsiteY2" fmla="*/ 2257855 h 3919924"/>
                <a:gd name="connsiteX3" fmla="*/ 1537865 w 4459369"/>
                <a:gd name="connsiteY3" fmla="*/ 3919924 h 3919924"/>
                <a:gd name="connsiteX0" fmla="*/ 1389974 w 4311478"/>
                <a:gd name="connsiteY0" fmla="*/ 3919924 h 3919924"/>
                <a:gd name="connsiteX1" fmla="*/ 4311478 w 4311478"/>
                <a:gd name="connsiteY1" fmla="*/ 0 h 3919924"/>
                <a:gd name="connsiteX2" fmla="*/ 3272631 w 4311478"/>
                <a:gd name="connsiteY2" fmla="*/ 2257855 h 3919924"/>
                <a:gd name="connsiteX3" fmla="*/ 1389974 w 4311478"/>
                <a:gd name="connsiteY3" fmla="*/ 3919924 h 3919924"/>
                <a:gd name="connsiteX0" fmla="*/ 1389974 w 4311478"/>
                <a:gd name="connsiteY0" fmla="*/ 3919924 h 3919924"/>
                <a:gd name="connsiteX1" fmla="*/ 4311478 w 4311478"/>
                <a:gd name="connsiteY1" fmla="*/ 0 h 3919924"/>
                <a:gd name="connsiteX2" fmla="*/ 3298352 w 4311478"/>
                <a:gd name="connsiteY2" fmla="*/ 2246939 h 3919924"/>
                <a:gd name="connsiteX3" fmla="*/ 1389974 w 4311478"/>
                <a:gd name="connsiteY3" fmla="*/ 3919924 h 3919924"/>
                <a:gd name="connsiteX0" fmla="*/ 1389974 w 4311478"/>
                <a:gd name="connsiteY0" fmla="*/ 3919924 h 3919924"/>
                <a:gd name="connsiteX1" fmla="*/ 4311478 w 4311478"/>
                <a:gd name="connsiteY1" fmla="*/ 0 h 3919924"/>
                <a:gd name="connsiteX2" fmla="*/ 3298352 w 4311478"/>
                <a:gd name="connsiteY2" fmla="*/ 2246939 h 3919924"/>
                <a:gd name="connsiteX3" fmla="*/ 1389974 w 4311478"/>
                <a:gd name="connsiteY3" fmla="*/ 3919924 h 3919924"/>
                <a:gd name="connsiteX0" fmla="*/ 854718 w 3776222"/>
                <a:gd name="connsiteY0" fmla="*/ 3920471 h 3920471"/>
                <a:gd name="connsiteX1" fmla="*/ 170342 w 3776222"/>
                <a:gd name="connsiteY1" fmla="*/ 1600280 h 3920471"/>
                <a:gd name="connsiteX2" fmla="*/ 3776222 w 3776222"/>
                <a:gd name="connsiteY2" fmla="*/ 547 h 3920471"/>
                <a:gd name="connsiteX3" fmla="*/ 2763096 w 3776222"/>
                <a:gd name="connsiteY3" fmla="*/ 2247486 h 3920471"/>
                <a:gd name="connsiteX4" fmla="*/ 854718 w 3776222"/>
                <a:gd name="connsiteY4" fmla="*/ 3920471 h 3920471"/>
                <a:gd name="connsiteX0" fmla="*/ 854718 w 3859222"/>
                <a:gd name="connsiteY0" fmla="*/ 3941481 h 3941481"/>
                <a:gd name="connsiteX1" fmla="*/ 170342 w 3859222"/>
                <a:gd name="connsiteY1" fmla="*/ 1621290 h 3941481"/>
                <a:gd name="connsiteX2" fmla="*/ 3859221 w 3859222"/>
                <a:gd name="connsiteY2" fmla="*/ 535 h 3941481"/>
                <a:gd name="connsiteX3" fmla="*/ 2763096 w 3859222"/>
                <a:gd name="connsiteY3" fmla="*/ 2268496 h 3941481"/>
                <a:gd name="connsiteX4" fmla="*/ 854718 w 3859222"/>
                <a:gd name="connsiteY4" fmla="*/ 3941481 h 3941481"/>
                <a:gd name="connsiteX0" fmla="*/ 1327458 w 4331961"/>
                <a:gd name="connsiteY0" fmla="*/ 3941307 h 3941307"/>
                <a:gd name="connsiteX1" fmla="*/ 114729 w 4331961"/>
                <a:gd name="connsiteY1" fmla="*/ 2116844 h 3941307"/>
                <a:gd name="connsiteX2" fmla="*/ 4331961 w 4331961"/>
                <a:gd name="connsiteY2" fmla="*/ 361 h 3941307"/>
                <a:gd name="connsiteX3" fmla="*/ 3235836 w 4331961"/>
                <a:gd name="connsiteY3" fmla="*/ 2268322 h 3941307"/>
                <a:gd name="connsiteX4" fmla="*/ 1327458 w 4331961"/>
                <a:gd name="connsiteY4" fmla="*/ 3941307 h 3941307"/>
                <a:gd name="connsiteX0" fmla="*/ 1327458 w 4331961"/>
                <a:gd name="connsiteY0" fmla="*/ 3941443 h 3941443"/>
                <a:gd name="connsiteX1" fmla="*/ 114729 w 4331961"/>
                <a:gd name="connsiteY1" fmla="*/ 2116980 h 3941443"/>
                <a:gd name="connsiteX2" fmla="*/ 4331961 w 4331961"/>
                <a:gd name="connsiteY2" fmla="*/ 497 h 3941443"/>
                <a:gd name="connsiteX3" fmla="*/ 3235836 w 4331961"/>
                <a:gd name="connsiteY3" fmla="*/ 2268458 h 3941443"/>
                <a:gd name="connsiteX4" fmla="*/ 1327458 w 4331961"/>
                <a:gd name="connsiteY4" fmla="*/ 3941443 h 3941443"/>
                <a:gd name="connsiteX0" fmla="*/ 1602124 w 4606627"/>
                <a:gd name="connsiteY0" fmla="*/ 3941443 h 3941443"/>
                <a:gd name="connsiteX1" fmla="*/ 389395 w 4606627"/>
                <a:gd name="connsiteY1" fmla="*/ 2116980 h 3941443"/>
                <a:gd name="connsiteX2" fmla="*/ 4606627 w 4606627"/>
                <a:gd name="connsiteY2" fmla="*/ 497 h 3941443"/>
                <a:gd name="connsiteX3" fmla="*/ 3510502 w 4606627"/>
                <a:gd name="connsiteY3" fmla="*/ 2268458 h 3941443"/>
                <a:gd name="connsiteX4" fmla="*/ 1602124 w 4606627"/>
                <a:gd name="connsiteY4" fmla="*/ 3941443 h 3941443"/>
                <a:gd name="connsiteX0" fmla="*/ 1693343 w 4592722"/>
                <a:gd name="connsiteY0" fmla="*/ 4025155 h 4025155"/>
                <a:gd name="connsiteX1" fmla="*/ 375490 w 4592722"/>
                <a:gd name="connsiteY1" fmla="*/ 2116980 h 4025155"/>
                <a:gd name="connsiteX2" fmla="*/ 4592722 w 4592722"/>
                <a:gd name="connsiteY2" fmla="*/ 497 h 4025155"/>
                <a:gd name="connsiteX3" fmla="*/ 3496597 w 4592722"/>
                <a:gd name="connsiteY3" fmla="*/ 2268458 h 4025155"/>
                <a:gd name="connsiteX4" fmla="*/ 1693343 w 4592722"/>
                <a:gd name="connsiteY4" fmla="*/ 4025155 h 4025155"/>
                <a:gd name="connsiteX0" fmla="*/ 1720992 w 4620371"/>
                <a:gd name="connsiteY0" fmla="*/ 4025156 h 4025156"/>
                <a:gd name="connsiteX1" fmla="*/ 371489 w 4620371"/>
                <a:gd name="connsiteY1" fmla="*/ 2116171 h 4025156"/>
                <a:gd name="connsiteX2" fmla="*/ 4620371 w 4620371"/>
                <a:gd name="connsiteY2" fmla="*/ 498 h 4025156"/>
                <a:gd name="connsiteX3" fmla="*/ 3524246 w 4620371"/>
                <a:gd name="connsiteY3" fmla="*/ 2268459 h 4025156"/>
                <a:gd name="connsiteX4" fmla="*/ 1720992 w 4620371"/>
                <a:gd name="connsiteY4" fmla="*/ 4025156 h 4025156"/>
                <a:gd name="connsiteX0" fmla="*/ 1720992 w 4663972"/>
                <a:gd name="connsiteY0" fmla="*/ 4000903 h 4000903"/>
                <a:gd name="connsiteX1" fmla="*/ 371489 w 4663972"/>
                <a:gd name="connsiteY1" fmla="*/ 2091918 h 4000903"/>
                <a:gd name="connsiteX2" fmla="*/ 4663972 w 4663972"/>
                <a:gd name="connsiteY2" fmla="*/ 510 h 4000903"/>
                <a:gd name="connsiteX3" fmla="*/ 3524246 w 4663972"/>
                <a:gd name="connsiteY3" fmla="*/ 2244206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698883 w 4663972"/>
                <a:gd name="connsiteY3" fmla="*/ 2127151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698883 w 4663972"/>
                <a:gd name="connsiteY3" fmla="*/ 2127151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549920 w 4663972"/>
                <a:gd name="connsiteY3" fmla="*/ 2233290 h 4000903"/>
                <a:gd name="connsiteX4" fmla="*/ 1720992 w 4663972"/>
                <a:gd name="connsiteY4" fmla="*/ 4000903 h 4000903"/>
                <a:gd name="connsiteX0" fmla="*/ 1720992 w 4663972"/>
                <a:gd name="connsiteY0" fmla="*/ 4000903 h 4000903"/>
                <a:gd name="connsiteX1" fmla="*/ 371489 w 4663972"/>
                <a:gd name="connsiteY1" fmla="*/ 2091918 h 4000903"/>
                <a:gd name="connsiteX2" fmla="*/ 4663972 w 4663972"/>
                <a:gd name="connsiteY2" fmla="*/ 510 h 4000903"/>
                <a:gd name="connsiteX3" fmla="*/ 3650845 w 4663972"/>
                <a:gd name="connsiteY3" fmla="*/ 2247451 h 4000903"/>
                <a:gd name="connsiteX4" fmla="*/ 1720992 w 4663972"/>
                <a:gd name="connsiteY4" fmla="*/ 4000903 h 4000903"/>
                <a:gd name="connsiteX0" fmla="*/ 1682925 w 4669506"/>
                <a:gd name="connsiteY0" fmla="*/ 3976638 h 3976638"/>
                <a:gd name="connsiteX1" fmla="*/ 377023 w 4669506"/>
                <a:gd name="connsiteY1" fmla="*/ 2091918 h 3976638"/>
                <a:gd name="connsiteX2" fmla="*/ 4669506 w 4669506"/>
                <a:gd name="connsiteY2" fmla="*/ 510 h 3976638"/>
                <a:gd name="connsiteX3" fmla="*/ 3656379 w 4669506"/>
                <a:gd name="connsiteY3" fmla="*/ 2247451 h 3976638"/>
                <a:gd name="connsiteX4" fmla="*/ 1682925 w 4669506"/>
                <a:gd name="connsiteY4" fmla="*/ 3976638 h 3976638"/>
                <a:gd name="connsiteX0" fmla="*/ 1682925 w 4669506"/>
                <a:gd name="connsiteY0" fmla="*/ 3976638 h 3976638"/>
                <a:gd name="connsiteX1" fmla="*/ 377023 w 4669506"/>
                <a:gd name="connsiteY1" fmla="*/ 2091918 h 3976638"/>
                <a:gd name="connsiteX2" fmla="*/ 4669506 w 4669506"/>
                <a:gd name="connsiteY2" fmla="*/ 510 h 3976638"/>
                <a:gd name="connsiteX3" fmla="*/ 3656379 w 4669506"/>
                <a:gd name="connsiteY3" fmla="*/ 2247451 h 3976638"/>
                <a:gd name="connsiteX4" fmla="*/ 1682925 w 4669506"/>
                <a:gd name="connsiteY4" fmla="*/ 3976638 h 3976638"/>
                <a:gd name="connsiteX0" fmla="*/ 1923613 w 4637293"/>
                <a:gd name="connsiteY0" fmla="*/ 3960480 h 3960480"/>
                <a:gd name="connsiteX1" fmla="*/ 344810 w 4637293"/>
                <a:gd name="connsiteY1" fmla="*/ 2091918 h 3960480"/>
                <a:gd name="connsiteX2" fmla="*/ 4637293 w 4637293"/>
                <a:gd name="connsiteY2" fmla="*/ 510 h 3960480"/>
                <a:gd name="connsiteX3" fmla="*/ 3624166 w 4637293"/>
                <a:gd name="connsiteY3" fmla="*/ 2247451 h 3960480"/>
                <a:gd name="connsiteX4" fmla="*/ 1923613 w 4637293"/>
                <a:gd name="connsiteY4" fmla="*/ 3960480 h 3960480"/>
                <a:gd name="connsiteX0" fmla="*/ 1754719 w 4468399"/>
                <a:gd name="connsiteY0" fmla="*/ 3960472 h 3960472"/>
                <a:gd name="connsiteX1" fmla="*/ 366737 w 4468399"/>
                <a:gd name="connsiteY1" fmla="*/ 2108729 h 3960472"/>
                <a:gd name="connsiteX2" fmla="*/ 4468399 w 4468399"/>
                <a:gd name="connsiteY2" fmla="*/ 502 h 3960472"/>
                <a:gd name="connsiteX3" fmla="*/ 3455272 w 4468399"/>
                <a:gd name="connsiteY3" fmla="*/ 2247443 h 3960472"/>
                <a:gd name="connsiteX4" fmla="*/ 1754719 w 4468399"/>
                <a:gd name="connsiteY4" fmla="*/ 3960472 h 396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8399" h="3960472">
                  <a:moveTo>
                    <a:pt x="1754719" y="3960472"/>
                  </a:moveTo>
                  <a:cubicBezTo>
                    <a:pt x="1243948" y="3933541"/>
                    <a:pt x="-830746" y="4034366"/>
                    <a:pt x="366737" y="2108729"/>
                  </a:cubicBezTo>
                  <a:cubicBezTo>
                    <a:pt x="1170631" y="1035285"/>
                    <a:pt x="3957628" y="-26429"/>
                    <a:pt x="4468399" y="502"/>
                  </a:cubicBezTo>
                  <a:lnTo>
                    <a:pt x="3455272" y="2247443"/>
                  </a:lnTo>
                  <a:cubicBezTo>
                    <a:pt x="1648010" y="4037796"/>
                    <a:pt x="3280902" y="2430703"/>
                    <a:pt x="1754719" y="3960472"/>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 name="群組 2">
              <a:extLst>
                <a:ext uri="{FF2B5EF4-FFF2-40B4-BE49-F238E27FC236}">
                  <a16:creationId xmlns:a16="http://schemas.microsoft.com/office/drawing/2014/main" id="{E514D5F0-77CE-445C-A55B-EF03D0017F76}"/>
                </a:ext>
              </a:extLst>
            </p:cNvPr>
            <p:cNvGrpSpPr/>
            <p:nvPr/>
          </p:nvGrpSpPr>
          <p:grpSpPr>
            <a:xfrm>
              <a:off x="6519268" y="3254849"/>
              <a:ext cx="5702928" cy="4739759"/>
              <a:chOff x="6519268" y="3254849"/>
              <a:chExt cx="5702928" cy="4739759"/>
            </a:xfrm>
          </p:grpSpPr>
          <p:sp>
            <p:nvSpPr>
              <p:cNvPr id="28" name="文字方塊 27"/>
              <p:cNvSpPr txBox="1"/>
              <p:nvPr/>
            </p:nvSpPr>
            <p:spPr>
              <a:xfrm>
                <a:off x="7828153" y="3254849"/>
                <a:ext cx="4394043" cy="4739759"/>
              </a:xfrm>
              <a:prstGeom prst="rect">
                <a:avLst/>
              </a:prstGeom>
              <a:noFill/>
            </p:spPr>
            <p:txBody>
              <a:bodyPr wrap="square" rtlCol="0">
                <a:spAutoFit/>
              </a:bodyPr>
              <a:lstStyle/>
              <a:p>
                <a:pPr>
                  <a:lnSpc>
                    <a:spcPct val="150000"/>
                  </a:lnSpc>
                </a:pPr>
                <a:r>
                  <a:rPr lang="zh-TW" altLang="en-US" sz="3200" dirty="0">
                    <a:latin typeface="微軟正黑體" panose="020B0604030504040204" pitchFamily="34" charset="-120"/>
                    <a:ea typeface="微軟正黑體" panose="020B0604030504040204" pitchFamily="34" charset="-120"/>
                  </a:rPr>
                  <a:t>點滴沒了</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rPr>
                  <a:t>打針的地方會痛</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rPr>
                  <a:t>打針的地方有血</a:t>
                </a:r>
                <a:endParaRPr lang="en-US" altLang="zh-TW" sz="3200" dirty="0">
                  <a:latin typeface="微軟正黑體" panose="020B0604030504040204" pitchFamily="34" charset="-120"/>
                  <a:ea typeface="微軟正黑體" panose="020B0604030504040204" pitchFamily="34" charset="-120"/>
                </a:endParaRPr>
              </a:p>
              <a:p>
                <a:pPr>
                  <a:lnSpc>
                    <a:spcPct val="150000"/>
                  </a:lnSpc>
                </a:pPr>
                <a:r>
                  <a:rPr lang="zh-TW" altLang="en-US" sz="3200" dirty="0">
                    <a:latin typeface="微軟正黑體" panose="020B0604030504040204" pitchFamily="34" charset="-120"/>
                    <a:ea typeface="微軟正黑體" panose="020B0604030504040204" pitchFamily="34" charset="-120"/>
                  </a:rPr>
                  <a:t>注射止痛</a:t>
                </a: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endParaRPr lang="en-US" altLang="zh-TW" dirty="0"/>
              </a:p>
            </p:txBody>
          </p:sp>
          <p:cxnSp>
            <p:nvCxnSpPr>
              <p:cNvPr id="37" name="直線單箭頭接點 36"/>
              <p:cNvCxnSpPr/>
              <p:nvPr/>
            </p:nvCxnSpPr>
            <p:spPr>
              <a:xfrm flipV="1">
                <a:off x="6519268" y="4393628"/>
                <a:ext cx="970764" cy="1321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8" name="直線接點 37"/>
              <p:cNvCxnSpPr/>
              <p:nvPr/>
            </p:nvCxnSpPr>
            <p:spPr>
              <a:xfrm>
                <a:off x="7556414" y="3610062"/>
                <a:ext cx="17445" cy="2346669"/>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線接點 38"/>
              <p:cNvCxnSpPr/>
              <p:nvPr/>
            </p:nvCxnSpPr>
            <p:spPr>
              <a:xfrm flipV="1">
                <a:off x="7558460" y="3607481"/>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40" name="直線接點 39"/>
              <p:cNvCxnSpPr/>
              <p:nvPr/>
            </p:nvCxnSpPr>
            <p:spPr>
              <a:xfrm flipV="1">
                <a:off x="7556415" y="4406846"/>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線接點 40"/>
              <p:cNvCxnSpPr/>
              <p:nvPr/>
            </p:nvCxnSpPr>
            <p:spPr>
              <a:xfrm flipV="1">
                <a:off x="7573859" y="5183638"/>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線接點 41"/>
              <p:cNvCxnSpPr/>
              <p:nvPr/>
            </p:nvCxnSpPr>
            <p:spPr>
              <a:xfrm flipV="1">
                <a:off x="7556415" y="5956731"/>
                <a:ext cx="367481" cy="5158"/>
              </a:xfrm>
              <a:prstGeom prst="line">
                <a:avLst/>
              </a:prstGeom>
              <a:ln w="1905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0307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Shape 199"/>
        <p:cNvGrpSpPr/>
        <p:nvPr/>
      </p:nvGrpSpPr>
      <p:grpSpPr>
        <a:xfrm>
          <a:off x="0" y="0"/>
          <a:ext cx="0" cy="0"/>
          <a:chOff x="0" y="0"/>
          <a:chExt cx="0" cy="0"/>
        </a:xfrm>
      </p:grpSpPr>
      <p:sp>
        <p:nvSpPr>
          <p:cNvPr id="5" name="Google Shape;123;p14">
            <a:extLst>
              <a:ext uri="{FF2B5EF4-FFF2-40B4-BE49-F238E27FC236}">
                <a16:creationId xmlns:a16="http://schemas.microsoft.com/office/drawing/2014/main" id="{20CF2F72-FCBB-4677-A3DC-203A939CF15B}"/>
              </a:ext>
            </a:extLst>
          </p:cNvPr>
          <p:cNvSpPr/>
          <p:nvPr/>
        </p:nvSpPr>
        <p:spPr>
          <a:xfrm>
            <a:off x="378983" y="1026859"/>
            <a:ext cx="11508216" cy="5620346"/>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 name="Google Shape;219;p3">
            <a:extLst>
              <a:ext uri="{FF2B5EF4-FFF2-40B4-BE49-F238E27FC236}">
                <a16:creationId xmlns:a16="http://schemas.microsoft.com/office/drawing/2014/main" id="{73B962D1-7ADE-4172-8884-65DC4EE6EA7F}"/>
              </a:ext>
            </a:extLst>
          </p:cNvPr>
          <p:cNvSpPr/>
          <p:nvPr/>
        </p:nvSpPr>
        <p:spPr>
          <a:xfrm>
            <a:off x="713980" y="824967"/>
            <a:ext cx="11173219" cy="5350252"/>
          </a:xfrm>
          <a:prstGeom prst="roundRect">
            <a:avLst>
              <a:gd name="adj" fmla="val 16667"/>
            </a:avLst>
          </a:prstGeom>
          <a:noFill/>
          <a:ln>
            <a:noFill/>
          </a:ln>
        </p:spPr>
        <p:txBody>
          <a:bodyPr spcFirstLastPara="1" wrap="square" lIns="91425" tIns="45700" rIns="91425" bIns="45700" anchor="ctr" anchorCtr="0">
            <a:noAutofit/>
          </a:bodyPr>
          <a:lstStyle/>
          <a:p>
            <a:pPr marL="720000" marR="0" lvl="0" rtl="0">
              <a:lnSpc>
                <a:spcPct val="200000"/>
              </a:lnSpc>
              <a:spcBef>
                <a:spcPts val="0"/>
              </a:spcBef>
              <a:spcAft>
                <a:spcPts val="0"/>
              </a:spcAft>
              <a:buClr>
                <a:schemeClr val="dk1"/>
              </a:buClr>
              <a:buSzPts val="4000"/>
            </a:pPr>
            <a:endParaRPr sz="1100" b="0" i="0" u="none" strike="noStrike" cap="none" dirty="0">
              <a:solidFill>
                <a:srgbClr val="000000"/>
              </a:solidFill>
              <a:latin typeface="微軟正黑體" panose="020B0604030504040204" pitchFamily="34" charset="-120"/>
              <a:ea typeface="微軟正黑體" panose="020B0604030504040204" pitchFamily="34" charset="-120"/>
              <a:sym typeface="Arial"/>
            </a:endParaRPr>
          </a:p>
        </p:txBody>
      </p:sp>
      <p:pic>
        <p:nvPicPr>
          <p:cNvPr id="7" name="Google Shape;46;p35">
            <a:extLst>
              <a:ext uri="{FF2B5EF4-FFF2-40B4-BE49-F238E27FC236}">
                <a16:creationId xmlns:a16="http://schemas.microsoft.com/office/drawing/2014/main" id="{E009D04C-2D12-41F1-832B-E9D44BD98758}"/>
              </a:ext>
            </a:extLst>
          </p:cNvPr>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8" name="投影片編號版面配置區 2">
            <a:extLst>
              <a:ext uri="{FF2B5EF4-FFF2-40B4-BE49-F238E27FC236}">
                <a16:creationId xmlns:a16="http://schemas.microsoft.com/office/drawing/2014/main" id="{C5C7D314-7757-4A02-B411-43F47CB73C36}"/>
              </a:ext>
            </a:extLst>
          </p:cNvPr>
          <p:cNvSpPr>
            <a:spLocks noGrp="1"/>
          </p:cNvSpPr>
          <p:nvPr>
            <p:ph type="sldNum" idx="12"/>
          </p:nvPr>
        </p:nvSpPr>
        <p:spPr>
          <a:xfrm>
            <a:off x="196596" y="6366129"/>
            <a:ext cx="486156" cy="365125"/>
          </a:xfrm>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graphicFrame>
        <p:nvGraphicFramePr>
          <p:cNvPr id="9"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97620847"/>
              </p:ext>
            </p:extLst>
          </p:nvPr>
        </p:nvGraphicFramePr>
        <p:xfrm>
          <a:off x="735309" y="805553"/>
          <a:ext cx="7317921" cy="4419600"/>
        </p:xfrm>
        <a:graphic>
          <a:graphicData uri="http://schemas.openxmlformats.org/drawingml/2006/chart">
            <c:chart xmlns:c="http://schemas.openxmlformats.org/drawingml/2006/chart" xmlns:r="http://schemas.openxmlformats.org/officeDocument/2006/relationships" r:id="rId5"/>
          </a:graphicData>
        </a:graphic>
      </p:graphicFrame>
      <p:sp>
        <p:nvSpPr>
          <p:cNvPr id="10" name="標題 1">
            <a:extLst>
              <a:ext uri="{FF2B5EF4-FFF2-40B4-BE49-F238E27FC236}">
                <a16:creationId xmlns:a16="http://schemas.microsoft.com/office/drawing/2014/main" id="{464A83F0-2C38-461A-AA33-BBCA743D8C52}"/>
              </a:ext>
            </a:extLst>
          </p:cNvPr>
          <p:cNvSpPr>
            <a:spLocks noGrp="1"/>
          </p:cNvSpPr>
          <p:nvPr>
            <p:ph type="title"/>
          </p:nvPr>
        </p:nvSpPr>
        <p:spPr>
          <a:xfrm>
            <a:off x="196596" y="112919"/>
            <a:ext cx="10515600" cy="913940"/>
          </a:xfrm>
        </p:spPr>
        <p:txBody>
          <a:bodyPr/>
          <a:lstStyle/>
          <a:p>
            <a:r>
              <a:rPr lang="zh-TW" altLang="en-US" dirty="0">
                <a:latin typeface="微軟正黑體" panose="020B0604030504040204" pitchFamily="34" charset="-120"/>
                <a:ea typeface="微軟正黑體" panose="020B0604030504040204" pitchFamily="34" charset="-120"/>
              </a:rPr>
              <a:t>問卷結果</a:t>
            </a:r>
          </a:p>
        </p:txBody>
      </p:sp>
      <p:graphicFrame>
        <p:nvGraphicFramePr>
          <p:cNvPr id="11"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3258676913"/>
              </p:ext>
            </p:extLst>
          </p:nvPr>
        </p:nvGraphicFramePr>
        <p:xfrm>
          <a:off x="12192000" y="6175217"/>
          <a:ext cx="7317921" cy="4419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我的資產" descr="顯示各資產所佔比例的立體圓形圖">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1163327342"/>
              </p:ext>
            </p:extLst>
          </p:nvPr>
        </p:nvGraphicFramePr>
        <p:xfrm>
          <a:off x="9769445" y="2053673"/>
          <a:ext cx="4650723" cy="62414"/>
        </p:xfrm>
        <a:graphic>
          <a:graphicData uri="http://schemas.openxmlformats.org/drawingml/2006/chart">
            <c:chart xmlns:c="http://schemas.openxmlformats.org/drawingml/2006/chart" xmlns:r="http://schemas.openxmlformats.org/officeDocument/2006/relationships" r:id="rId7"/>
          </a:graphicData>
        </a:graphic>
      </p:graphicFrame>
      <p:sp>
        <p:nvSpPr>
          <p:cNvPr id="13" name="矩形 12"/>
          <p:cNvSpPr/>
          <p:nvPr/>
        </p:nvSpPr>
        <p:spPr>
          <a:xfrm>
            <a:off x="1489191" y="5305937"/>
            <a:ext cx="441434" cy="472966"/>
          </a:xfrm>
          <a:prstGeom prst="rect">
            <a:avLst/>
          </a:prstGeom>
          <a:solidFill>
            <a:srgbClr val="F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291441" y="5188570"/>
            <a:ext cx="2826594" cy="612860"/>
          </a:xfrm>
          <a:prstGeom prst="rect">
            <a:avLst/>
          </a:prstGeom>
        </p:spPr>
        <p:txBody>
          <a:bodyPr wrap="squar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重要且</a:t>
            </a:r>
            <a:r>
              <a:rPr lang="zh-TW" altLang="en-US" sz="2000" b="1"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緊急</a:t>
            </a:r>
          </a:p>
        </p:txBody>
      </p:sp>
      <p:sp>
        <p:nvSpPr>
          <p:cNvPr id="15" name="矩形 14"/>
          <p:cNvSpPr/>
          <p:nvPr/>
        </p:nvSpPr>
        <p:spPr>
          <a:xfrm>
            <a:off x="4394269" y="5317674"/>
            <a:ext cx="441434" cy="47296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00"/>
              </a:solidFill>
            </a:endParaRPr>
          </a:p>
        </p:txBody>
      </p:sp>
      <p:sp>
        <p:nvSpPr>
          <p:cNvPr id="16" name="矩形 15"/>
          <p:cNvSpPr/>
          <p:nvPr/>
        </p:nvSpPr>
        <p:spPr>
          <a:xfrm>
            <a:off x="4194987" y="5199156"/>
            <a:ext cx="3753666" cy="707886"/>
          </a:xfrm>
          <a:prstGeom prst="rect">
            <a:avLst/>
          </a:prstGeom>
        </p:spPr>
        <p:txBody>
          <a:bodyPr wrap="squar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不是很重要但還是要處理</a:t>
            </a:r>
          </a:p>
        </p:txBody>
      </p:sp>
      <p:sp>
        <p:nvSpPr>
          <p:cNvPr id="17" name="矩形 16"/>
          <p:cNvSpPr/>
          <p:nvPr/>
        </p:nvSpPr>
        <p:spPr>
          <a:xfrm>
            <a:off x="1482218" y="5963771"/>
            <a:ext cx="441434" cy="472966"/>
          </a:xfrm>
          <a:prstGeom prst="rect">
            <a:avLst/>
          </a:prstGeom>
          <a:solidFill>
            <a:srgbClr val="FB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B8300"/>
              </a:solidFill>
            </a:endParaRPr>
          </a:p>
        </p:txBody>
      </p:sp>
      <p:sp>
        <p:nvSpPr>
          <p:cNvPr id="18" name="矩形 17"/>
          <p:cNvSpPr/>
          <p:nvPr/>
        </p:nvSpPr>
        <p:spPr>
          <a:xfrm>
            <a:off x="1226479" y="5799521"/>
            <a:ext cx="3220112" cy="612860"/>
          </a:xfrm>
          <a:prstGeom prst="rect">
            <a:avLst/>
          </a:prstGeom>
        </p:spPr>
        <p:txBody>
          <a:bodyPr wrap="non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重要但可</a:t>
            </a:r>
            <a:r>
              <a:rPr lang="zh-TW" altLang="en-US" sz="2000" b="1" dirty="0">
                <a:solidFill>
                  <a:srgbClr val="FF0000"/>
                </a:solidFill>
                <a:latin typeface="微軟正黑體" panose="020B0604030504040204" pitchFamily="34" charset="-120"/>
                <a:ea typeface="微軟正黑體" panose="020B0604030504040204" pitchFamily="34" charset="-120"/>
                <a:cs typeface="Microsoft JhengHei"/>
                <a:sym typeface="Microsoft JhengHei"/>
              </a:rPr>
              <a:t>晚一點處理</a:t>
            </a:r>
          </a:p>
        </p:txBody>
      </p:sp>
      <p:sp>
        <p:nvSpPr>
          <p:cNvPr id="19" name="矩形 18"/>
          <p:cNvSpPr/>
          <p:nvPr/>
        </p:nvSpPr>
        <p:spPr>
          <a:xfrm>
            <a:off x="4391071" y="5975761"/>
            <a:ext cx="441434" cy="472966"/>
          </a:xfrm>
          <a:prstGeom prst="rect">
            <a:avLst/>
          </a:prstGeom>
          <a:solidFill>
            <a:srgbClr val="74D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159227" y="5846935"/>
            <a:ext cx="2821683" cy="707886"/>
          </a:xfrm>
          <a:prstGeom prst="rect">
            <a:avLst/>
          </a:prstGeom>
        </p:spPr>
        <p:txBody>
          <a:bodyPr wrap="square">
            <a:spAutoFit/>
          </a:bodyPr>
          <a:lstStyle/>
          <a:p>
            <a:pPr marL="720000" lvl="0">
              <a:lnSpc>
                <a:spcPct val="200000"/>
              </a:lnSpc>
              <a:buClr>
                <a:schemeClr val="dk1"/>
              </a:buClr>
              <a:buSzPts val="4000"/>
            </a:pPr>
            <a:r>
              <a:rPr lang="zh-TW" altLang="en-US" sz="2000" b="1" dirty="0">
                <a:solidFill>
                  <a:schemeClr val="dk1"/>
                </a:solidFill>
                <a:latin typeface="微軟正黑體" panose="020B0604030504040204" pitchFamily="34" charset="-120"/>
                <a:ea typeface="微軟正黑體" panose="020B0604030504040204" pitchFamily="34" charset="-120"/>
                <a:cs typeface="Microsoft JhengHei"/>
                <a:sym typeface="Microsoft JhengHei"/>
              </a:rPr>
              <a:t>不重要不緊急</a:t>
            </a:r>
            <a:endParaRPr lang="zh-TW" altLang="en-US" sz="1050" b="1" dirty="0">
              <a:latin typeface="微軟正黑體" panose="020B0604030504040204" pitchFamily="34" charset="-120"/>
              <a:ea typeface="微軟正黑體" panose="020B0604030504040204" pitchFamily="34" charset="-120"/>
            </a:endParaRPr>
          </a:p>
        </p:txBody>
      </p:sp>
      <p:grpSp>
        <p:nvGrpSpPr>
          <p:cNvPr id="2" name="群組 1">
            <a:extLst>
              <a:ext uri="{FF2B5EF4-FFF2-40B4-BE49-F238E27FC236}">
                <a16:creationId xmlns:a16="http://schemas.microsoft.com/office/drawing/2014/main" id="{FA136B6D-D18A-4B2C-A64E-33CDE22720E3}"/>
              </a:ext>
            </a:extLst>
          </p:cNvPr>
          <p:cNvGrpSpPr/>
          <p:nvPr/>
        </p:nvGrpSpPr>
        <p:grpSpPr>
          <a:xfrm>
            <a:off x="4378986" y="824967"/>
            <a:ext cx="6689536" cy="6217087"/>
            <a:chOff x="4378986" y="824967"/>
            <a:chExt cx="6689536" cy="6217087"/>
          </a:xfrm>
        </p:grpSpPr>
        <p:cxnSp>
          <p:nvCxnSpPr>
            <p:cNvPr id="21" name="直線接點 20"/>
            <p:cNvCxnSpPr/>
            <p:nvPr/>
          </p:nvCxnSpPr>
          <p:spPr>
            <a:xfrm flipV="1">
              <a:off x="7923896" y="1213295"/>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線接點 21"/>
            <p:cNvCxnSpPr/>
            <p:nvPr/>
          </p:nvCxnSpPr>
          <p:spPr>
            <a:xfrm flipV="1">
              <a:off x="7923895" y="1950031"/>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線接點 22"/>
            <p:cNvCxnSpPr/>
            <p:nvPr/>
          </p:nvCxnSpPr>
          <p:spPr>
            <a:xfrm flipV="1">
              <a:off x="7937358" y="2795504"/>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線接點 23"/>
            <p:cNvCxnSpPr/>
            <p:nvPr/>
          </p:nvCxnSpPr>
          <p:spPr>
            <a:xfrm flipV="1">
              <a:off x="7924104" y="3482840"/>
              <a:ext cx="367481" cy="5158"/>
            </a:xfrm>
            <a:prstGeom prst="line">
              <a:avLst/>
            </a:prstGeom>
            <a:ln w="19050"/>
          </p:spPr>
          <p:style>
            <a:lnRef idx="1">
              <a:schemeClr val="dk1"/>
            </a:lnRef>
            <a:fillRef idx="0">
              <a:schemeClr val="dk1"/>
            </a:fillRef>
            <a:effectRef idx="0">
              <a:schemeClr val="dk1"/>
            </a:effectRef>
            <a:fontRef idx="minor">
              <a:schemeClr val="tx1"/>
            </a:fontRef>
          </p:style>
        </p:cxnSp>
        <p:sp>
          <p:nvSpPr>
            <p:cNvPr id="25" name="文字方塊 24"/>
            <p:cNvSpPr txBox="1"/>
            <p:nvPr/>
          </p:nvSpPr>
          <p:spPr>
            <a:xfrm>
              <a:off x="8381791" y="824967"/>
              <a:ext cx="2686731" cy="6217087"/>
            </a:xfrm>
            <a:prstGeom prst="rect">
              <a:avLst/>
            </a:prstGeom>
            <a:noFill/>
          </p:spPr>
          <p:txBody>
            <a:bodyPr wrap="square" rtlCol="0">
              <a:spAutoFit/>
            </a:bodyPr>
            <a:lstStyle/>
            <a:p>
              <a:pP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身體某處出血</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病人沒反應</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機器在叫</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自拔管</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a:lnSpc>
                  <a:spcPct val="150000"/>
                </a:lnSpc>
              </a:pPr>
              <a:r>
                <a:rPr lang="zh-TW" altLang="en-US" sz="3200" dirty="0">
                  <a:solidFill>
                    <a:srgbClr val="FF0000"/>
                  </a:solidFill>
                  <a:latin typeface="微軟正黑體" panose="020B0604030504040204" pitchFamily="34" charset="-120"/>
                  <a:ea typeface="微軟正黑體" panose="020B0604030504040204" pitchFamily="34" charset="-120"/>
                </a:rPr>
                <a:t>喘喘的</a:t>
              </a:r>
              <a:endParaRPr lang="en-US" altLang="zh-TW" sz="3200" dirty="0">
                <a:solidFill>
                  <a:srgbClr val="FF0000"/>
                </a:solidFill>
                <a:latin typeface="微軟正黑體" panose="020B0604030504040204" pitchFamily="34" charset="-120"/>
                <a:ea typeface="微軟正黑體" panose="020B0604030504040204" pitchFamily="34" charset="-120"/>
              </a:endParaRPr>
            </a:p>
            <a:p>
              <a:pPr>
                <a:lnSpc>
                  <a:spcPct val="150000"/>
                </a:lnSpc>
              </a:pP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pPr algn="ctr"/>
              <a:endParaRPr lang="en-US" altLang="zh-TW" sz="3200" dirty="0">
                <a:latin typeface="微軟正黑體" panose="020B0604030504040204" pitchFamily="34" charset="-120"/>
                <a:ea typeface="微軟正黑體" panose="020B0604030504040204" pitchFamily="34" charset="-120"/>
              </a:endParaRPr>
            </a:p>
            <a:p>
              <a:endParaRPr lang="en-US" altLang="zh-TW" dirty="0"/>
            </a:p>
          </p:txBody>
        </p:sp>
        <p:cxnSp>
          <p:nvCxnSpPr>
            <p:cNvPr id="26" name="直線接點 25"/>
            <p:cNvCxnSpPr/>
            <p:nvPr/>
          </p:nvCxnSpPr>
          <p:spPr>
            <a:xfrm flipV="1">
              <a:off x="7947571" y="4222944"/>
              <a:ext cx="367481" cy="5158"/>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接點 26"/>
            <p:cNvCxnSpPr/>
            <p:nvPr/>
          </p:nvCxnSpPr>
          <p:spPr>
            <a:xfrm>
              <a:off x="7909248" y="1213295"/>
              <a:ext cx="14647" cy="3009649"/>
            </a:xfrm>
            <a:prstGeom prst="line">
              <a:avLst/>
            </a:prstGeom>
            <a:ln w="19050"/>
          </p:spPr>
          <p:style>
            <a:lnRef idx="1">
              <a:schemeClr val="dk1"/>
            </a:lnRef>
            <a:fillRef idx="0">
              <a:schemeClr val="dk1"/>
            </a:fillRef>
            <a:effectRef idx="0">
              <a:schemeClr val="dk1"/>
            </a:effectRef>
            <a:fontRef idx="minor">
              <a:schemeClr val="tx1"/>
            </a:fontRef>
          </p:style>
        </p:cxnSp>
        <p:sp>
          <p:nvSpPr>
            <p:cNvPr id="28" name="圓形圖 43"/>
            <p:cNvSpPr/>
            <p:nvPr/>
          </p:nvSpPr>
          <p:spPr>
            <a:xfrm rot="4998569">
              <a:off x="4893317" y="538827"/>
              <a:ext cx="1156458" cy="2185120"/>
            </a:xfrm>
            <a:custGeom>
              <a:avLst/>
              <a:gdLst>
                <a:gd name="connsiteX0" fmla="*/ 3149 w 5635265"/>
                <a:gd name="connsiteY0" fmla="*/ 2358796 h 4951647"/>
                <a:gd name="connsiteX1" fmla="*/ 2817633 w 5635265"/>
                <a:gd name="connsiteY1" fmla="*/ 0 h 4951647"/>
                <a:gd name="connsiteX2" fmla="*/ 2817633 w 5635265"/>
                <a:gd name="connsiteY2" fmla="*/ 2475824 h 4951647"/>
                <a:gd name="connsiteX3" fmla="*/ 3149 w 5635265"/>
                <a:gd name="connsiteY3" fmla="*/ 2358796 h 4951647"/>
                <a:gd name="connsiteX0" fmla="*/ 0 w 2853160"/>
                <a:gd name="connsiteY0" fmla="*/ 3178583 h 3179998"/>
                <a:gd name="connsiteX1" fmla="*/ 2853160 w 2853160"/>
                <a:gd name="connsiteY1" fmla="*/ 0 h 3179998"/>
                <a:gd name="connsiteX2" fmla="*/ 2853160 w 2853160"/>
                <a:gd name="connsiteY2" fmla="*/ 2475824 h 3179998"/>
                <a:gd name="connsiteX3" fmla="*/ 0 w 2853160"/>
                <a:gd name="connsiteY3" fmla="*/ 3178583 h 317999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34554"/>
                <a:gd name="connsiteY0" fmla="*/ 2154823 h 2156238"/>
                <a:gd name="connsiteX1" fmla="*/ 3234554 w 3234554"/>
                <a:gd name="connsiteY1" fmla="*/ 0 h 2156238"/>
                <a:gd name="connsiteX2" fmla="*/ 2853160 w 3234554"/>
                <a:gd name="connsiteY2" fmla="*/ 1452064 h 2156238"/>
                <a:gd name="connsiteX3" fmla="*/ 0 w 3234554"/>
                <a:gd name="connsiteY3" fmla="*/ 2154823 h 2156238"/>
                <a:gd name="connsiteX0" fmla="*/ 0 w 3206397"/>
                <a:gd name="connsiteY0" fmla="*/ 2158513 h 2159921"/>
                <a:gd name="connsiteX1" fmla="*/ 3206397 w 3206397"/>
                <a:gd name="connsiteY1" fmla="*/ 0 h 2159921"/>
                <a:gd name="connsiteX2" fmla="*/ 2825003 w 3206397"/>
                <a:gd name="connsiteY2" fmla="*/ 1452064 h 2159921"/>
                <a:gd name="connsiteX3" fmla="*/ 0 w 3206397"/>
                <a:gd name="connsiteY3" fmla="*/ 2158513 h 2159921"/>
                <a:gd name="connsiteX0" fmla="*/ 0 w 3206397"/>
                <a:gd name="connsiteY0" fmla="*/ 2158513 h 2158513"/>
                <a:gd name="connsiteX1" fmla="*/ 3206397 w 3206397"/>
                <a:gd name="connsiteY1" fmla="*/ 0 h 2158513"/>
                <a:gd name="connsiteX2" fmla="*/ 2825003 w 3206397"/>
                <a:gd name="connsiteY2" fmla="*/ 1452064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3206397"/>
                <a:gd name="connsiteY0" fmla="*/ 2158513 h 2158513"/>
                <a:gd name="connsiteX1" fmla="*/ 3206397 w 3206397"/>
                <a:gd name="connsiteY1" fmla="*/ 0 h 2158513"/>
                <a:gd name="connsiteX2" fmla="*/ 2865627 w 3206397"/>
                <a:gd name="connsiteY2" fmla="*/ 1491756 h 2158513"/>
                <a:gd name="connsiteX3" fmla="*/ 0 w 3206397"/>
                <a:gd name="connsiteY3" fmla="*/ 2158513 h 2158513"/>
                <a:gd name="connsiteX0" fmla="*/ 0 w 2832972"/>
                <a:gd name="connsiteY0" fmla="*/ 2150162 h 2150162"/>
                <a:gd name="connsiteX1" fmla="*/ 2832972 w 2832972"/>
                <a:gd name="connsiteY1" fmla="*/ 0 h 2150162"/>
                <a:gd name="connsiteX2" fmla="*/ 2492202 w 2832972"/>
                <a:gd name="connsiteY2" fmla="*/ 1491756 h 2150162"/>
                <a:gd name="connsiteX3" fmla="*/ 0 w 2832972"/>
                <a:gd name="connsiteY3" fmla="*/ 2150162 h 2150162"/>
                <a:gd name="connsiteX0" fmla="*/ 0 w 2844507"/>
                <a:gd name="connsiteY0" fmla="*/ 2194476 h 2194476"/>
                <a:gd name="connsiteX1" fmla="*/ 2844507 w 2844507"/>
                <a:gd name="connsiteY1" fmla="*/ 0 h 2194476"/>
                <a:gd name="connsiteX2" fmla="*/ 2503737 w 2844507"/>
                <a:gd name="connsiteY2" fmla="*/ 1491756 h 2194476"/>
                <a:gd name="connsiteX3" fmla="*/ 0 w 2844507"/>
                <a:gd name="connsiteY3" fmla="*/ 2194476 h 2194476"/>
                <a:gd name="connsiteX0" fmla="*/ 256790 w 3101297"/>
                <a:gd name="connsiteY0" fmla="*/ 2194476 h 2194476"/>
                <a:gd name="connsiteX1" fmla="*/ 3101297 w 3101297"/>
                <a:gd name="connsiteY1" fmla="*/ 0 h 2194476"/>
                <a:gd name="connsiteX2" fmla="*/ 2760527 w 3101297"/>
                <a:gd name="connsiteY2" fmla="*/ 1491756 h 2194476"/>
                <a:gd name="connsiteX3" fmla="*/ 256790 w 3101297"/>
                <a:gd name="connsiteY3" fmla="*/ 2194476 h 2194476"/>
                <a:gd name="connsiteX0" fmla="*/ 259566 w 3068071"/>
                <a:gd name="connsiteY0" fmla="*/ 2182009 h 2182009"/>
                <a:gd name="connsiteX1" fmla="*/ 3068071 w 3068071"/>
                <a:gd name="connsiteY1" fmla="*/ 0 h 2182009"/>
                <a:gd name="connsiteX2" fmla="*/ 2727301 w 3068071"/>
                <a:gd name="connsiteY2" fmla="*/ 1491756 h 2182009"/>
                <a:gd name="connsiteX3" fmla="*/ 259566 w 3068071"/>
                <a:gd name="connsiteY3" fmla="*/ 2182009 h 2182009"/>
                <a:gd name="connsiteX0" fmla="*/ 0 w 2808505"/>
                <a:gd name="connsiteY0" fmla="*/ 2182009 h 2182009"/>
                <a:gd name="connsiteX1" fmla="*/ 2808505 w 2808505"/>
                <a:gd name="connsiteY1" fmla="*/ 0 h 2182009"/>
                <a:gd name="connsiteX2" fmla="*/ 2467735 w 2808505"/>
                <a:gd name="connsiteY2" fmla="*/ 1491756 h 2182009"/>
                <a:gd name="connsiteX3" fmla="*/ 0 w 2808505"/>
                <a:gd name="connsiteY3" fmla="*/ 2182009 h 2182009"/>
                <a:gd name="connsiteX0" fmla="*/ 0 w 3202708"/>
                <a:gd name="connsiteY0" fmla="*/ 2130357 h 2130357"/>
                <a:gd name="connsiteX1" fmla="*/ 3202708 w 3202708"/>
                <a:gd name="connsiteY1" fmla="*/ 0 h 2130357"/>
                <a:gd name="connsiteX2" fmla="*/ 2861938 w 3202708"/>
                <a:gd name="connsiteY2" fmla="*/ 1491756 h 2130357"/>
                <a:gd name="connsiteX3" fmla="*/ 0 w 3202708"/>
                <a:gd name="connsiteY3" fmla="*/ 2130357 h 2130357"/>
                <a:gd name="connsiteX0" fmla="*/ 0 w 3198086"/>
                <a:gd name="connsiteY0" fmla="*/ 2182516 h 2182516"/>
                <a:gd name="connsiteX1" fmla="*/ 3198086 w 3198086"/>
                <a:gd name="connsiteY1" fmla="*/ 0 h 2182516"/>
                <a:gd name="connsiteX2" fmla="*/ 2857316 w 3198086"/>
                <a:gd name="connsiteY2" fmla="*/ 1491756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 name="connsiteX0" fmla="*/ 0 w 3198086"/>
                <a:gd name="connsiteY0" fmla="*/ 2182516 h 2182516"/>
                <a:gd name="connsiteX1" fmla="*/ 3198086 w 3198086"/>
                <a:gd name="connsiteY1" fmla="*/ 0 h 2182516"/>
                <a:gd name="connsiteX2" fmla="*/ 2830245 w 3198086"/>
                <a:gd name="connsiteY2" fmla="*/ 1487971 h 2182516"/>
                <a:gd name="connsiteX3" fmla="*/ 0 w 3198086"/>
                <a:gd name="connsiteY3" fmla="*/ 2182516 h 2182516"/>
                <a:gd name="connsiteX0" fmla="*/ -1 w 2788435"/>
                <a:gd name="connsiteY0" fmla="*/ 1449062 h 1536523"/>
                <a:gd name="connsiteX1" fmla="*/ 2788435 w 2788435"/>
                <a:gd name="connsiteY1" fmla="*/ 0 h 1536523"/>
                <a:gd name="connsiteX2" fmla="*/ 2420594 w 2788435"/>
                <a:gd name="connsiteY2" fmla="*/ 1487971 h 1536523"/>
                <a:gd name="connsiteX3" fmla="*/ -1 w 2788435"/>
                <a:gd name="connsiteY3" fmla="*/ 1449062 h 1536523"/>
                <a:gd name="connsiteX0" fmla="*/ -1 w 3071291"/>
                <a:gd name="connsiteY0" fmla="*/ 1449062 h 1942431"/>
                <a:gd name="connsiteX1" fmla="*/ 2788435 w 3071291"/>
                <a:gd name="connsiteY1" fmla="*/ 0 h 1942431"/>
                <a:gd name="connsiteX2" fmla="*/ 3071291 w 3071291"/>
                <a:gd name="connsiteY2" fmla="*/ 1913952 h 1942431"/>
                <a:gd name="connsiteX3" fmla="*/ -1 w 3071291"/>
                <a:gd name="connsiteY3" fmla="*/ 1449062 h 1942431"/>
                <a:gd name="connsiteX0" fmla="*/ -1 w 3244417"/>
                <a:gd name="connsiteY0" fmla="*/ 1372437 h 1940475"/>
                <a:gd name="connsiteX1" fmla="*/ 2961561 w 3244417"/>
                <a:gd name="connsiteY1" fmla="*/ 0 h 1940475"/>
                <a:gd name="connsiteX2" fmla="*/ 3244417 w 3244417"/>
                <a:gd name="connsiteY2" fmla="*/ 1913952 h 1940475"/>
                <a:gd name="connsiteX3" fmla="*/ -1 w 3244417"/>
                <a:gd name="connsiteY3" fmla="*/ 1372437 h 1940475"/>
                <a:gd name="connsiteX0" fmla="*/ -1 w 3244417"/>
                <a:gd name="connsiteY0" fmla="*/ 1372437 h 1956071"/>
                <a:gd name="connsiteX1" fmla="*/ 2961561 w 3244417"/>
                <a:gd name="connsiteY1" fmla="*/ 0 h 1956071"/>
                <a:gd name="connsiteX2" fmla="*/ 3244417 w 3244417"/>
                <a:gd name="connsiteY2" fmla="*/ 1913952 h 1956071"/>
                <a:gd name="connsiteX3" fmla="*/ -1 w 3244417"/>
                <a:gd name="connsiteY3" fmla="*/ 1372437 h 1956071"/>
                <a:gd name="connsiteX0" fmla="*/ -1 w 3244417"/>
                <a:gd name="connsiteY0" fmla="*/ 1372437 h 1952130"/>
                <a:gd name="connsiteX1" fmla="*/ 2961561 w 3244417"/>
                <a:gd name="connsiteY1" fmla="*/ 0 h 1952130"/>
                <a:gd name="connsiteX2" fmla="*/ 3244417 w 3244417"/>
                <a:gd name="connsiteY2" fmla="*/ 1913952 h 1952130"/>
                <a:gd name="connsiteX3" fmla="*/ -1 w 3244417"/>
                <a:gd name="connsiteY3" fmla="*/ 1372437 h 1952130"/>
                <a:gd name="connsiteX0" fmla="*/ -1 w 3244417"/>
                <a:gd name="connsiteY0" fmla="*/ 1372437 h 1959145"/>
                <a:gd name="connsiteX1" fmla="*/ 2961561 w 3244417"/>
                <a:gd name="connsiteY1" fmla="*/ 0 h 1959145"/>
                <a:gd name="connsiteX2" fmla="*/ 3244417 w 3244417"/>
                <a:gd name="connsiteY2" fmla="*/ 1913952 h 1959145"/>
                <a:gd name="connsiteX3" fmla="*/ -1 w 3244417"/>
                <a:gd name="connsiteY3" fmla="*/ 1372437 h 1959145"/>
                <a:gd name="connsiteX0" fmla="*/ -1 w 3227410"/>
                <a:gd name="connsiteY0" fmla="*/ 1372437 h 2488274"/>
                <a:gd name="connsiteX1" fmla="*/ 2961561 w 3227410"/>
                <a:gd name="connsiteY1" fmla="*/ 0 h 2488274"/>
                <a:gd name="connsiteX2" fmla="*/ 3227411 w 3227410"/>
                <a:gd name="connsiteY2" fmla="*/ 2463461 h 2488274"/>
                <a:gd name="connsiteX3" fmla="*/ -1 w 3227410"/>
                <a:gd name="connsiteY3" fmla="*/ 1372437 h 2488274"/>
                <a:gd name="connsiteX0" fmla="*/ -1 w 3227410"/>
                <a:gd name="connsiteY0" fmla="*/ 1372437 h 2463461"/>
                <a:gd name="connsiteX1" fmla="*/ 2961561 w 3227410"/>
                <a:gd name="connsiteY1" fmla="*/ 0 h 2463461"/>
                <a:gd name="connsiteX2" fmla="*/ 3227411 w 3227410"/>
                <a:gd name="connsiteY2" fmla="*/ 2463461 h 2463461"/>
                <a:gd name="connsiteX3" fmla="*/ -1 w 3227410"/>
                <a:gd name="connsiteY3" fmla="*/ 1372437 h 2463461"/>
                <a:gd name="connsiteX0" fmla="*/ 0 w 3333387"/>
                <a:gd name="connsiteY0" fmla="*/ 1259096 h 2463461"/>
                <a:gd name="connsiteX1" fmla="*/ 3067538 w 3333387"/>
                <a:gd name="connsiteY1" fmla="*/ 0 h 2463461"/>
                <a:gd name="connsiteX2" fmla="*/ 3333388 w 3333387"/>
                <a:gd name="connsiteY2" fmla="*/ 2463461 h 2463461"/>
                <a:gd name="connsiteX3" fmla="*/ 0 w 3333387"/>
                <a:gd name="connsiteY3" fmla="*/ 1259096 h 2463461"/>
                <a:gd name="connsiteX0" fmla="*/ 0 w 3333387"/>
                <a:gd name="connsiteY0" fmla="*/ 1259096 h 2463461"/>
                <a:gd name="connsiteX1" fmla="*/ 3067538 w 3333387"/>
                <a:gd name="connsiteY1" fmla="*/ 0 h 2463461"/>
                <a:gd name="connsiteX2" fmla="*/ 3333388 w 3333387"/>
                <a:gd name="connsiteY2" fmla="*/ 2463461 h 2463461"/>
                <a:gd name="connsiteX3" fmla="*/ 0 w 3333387"/>
                <a:gd name="connsiteY3" fmla="*/ 1259096 h 2463461"/>
                <a:gd name="connsiteX0" fmla="*/ 0 w 3333387"/>
                <a:gd name="connsiteY0" fmla="*/ 1259096 h 2463461"/>
                <a:gd name="connsiteX1" fmla="*/ 3067538 w 3333387"/>
                <a:gd name="connsiteY1" fmla="*/ 0 h 2463461"/>
                <a:gd name="connsiteX2" fmla="*/ 3333388 w 3333387"/>
                <a:gd name="connsiteY2" fmla="*/ 2463461 h 2463461"/>
                <a:gd name="connsiteX3" fmla="*/ 0 w 3333387"/>
                <a:gd name="connsiteY3" fmla="*/ 1259096 h 2463461"/>
                <a:gd name="connsiteX0" fmla="*/ 0 w 3333387"/>
                <a:gd name="connsiteY0" fmla="*/ 1259096 h 2463461"/>
                <a:gd name="connsiteX1" fmla="*/ 3067538 w 3333387"/>
                <a:gd name="connsiteY1" fmla="*/ 0 h 2463461"/>
                <a:gd name="connsiteX2" fmla="*/ 3333388 w 3333387"/>
                <a:gd name="connsiteY2" fmla="*/ 2463461 h 2463461"/>
                <a:gd name="connsiteX3" fmla="*/ 0 w 3333387"/>
                <a:gd name="connsiteY3" fmla="*/ 1259096 h 2463461"/>
                <a:gd name="connsiteX0" fmla="*/ 0 w 3333387"/>
                <a:gd name="connsiteY0" fmla="*/ 1159755 h 2364120"/>
                <a:gd name="connsiteX1" fmla="*/ 2934048 w 3333387"/>
                <a:gd name="connsiteY1" fmla="*/ 0 h 2364120"/>
                <a:gd name="connsiteX2" fmla="*/ 3333388 w 3333387"/>
                <a:gd name="connsiteY2" fmla="*/ 2364120 h 2364120"/>
                <a:gd name="connsiteX3" fmla="*/ 0 w 3333387"/>
                <a:gd name="connsiteY3" fmla="*/ 1159755 h 2364120"/>
                <a:gd name="connsiteX0" fmla="*/ 0 w 3333387"/>
                <a:gd name="connsiteY0" fmla="*/ 1159755 h 2364120"/>
                <a:gd name="connsiteX1" fmla="*/ 2934048 w 3333387"/>
                <a:gd name="connsiteY1" fmla="*/ 0 h 2364120"/>
                <a:gd name="connsiteX2" fmla="*/ 3333388 w 3333387"/>
                <a:gd name="connsiteY2" fmla="*/ 2364120 h 2364120"/>
                <a:gd name="connsiteX3" fmla="*/ 0 w 3333387"/>
                <a:gd name="connsiteY3" fmla="*/ 1159755 h 2364120"/>
                <a:gd name="connsiteX0" fmla="*/ 0 w 3333387"/>
                <a:gd name="connsiteY0" fmla="*/ 1220239 h 2424604"/>
                <a:gd name="connsiteX1" fmla="*/ 2934048 w 3333387"/>
                <a:gd name="connsiteY1" fmla="*/ 60484 h 2424604"/>
                <a:gd name="connsiteX2" fmla="*/ 3333388 w 3333387"/>
                <a:gd name="connsiteY2" fmla="*/ 2424604 h 2424604"/>
                <a:gd name="connsiteX3" fmla="*/ 0 w 3333387"/>
                <a:gd name="connsiteY3" fmla="*/ 1220239 h 2424604"/>
                <a:gd name="connsiteX0" fmla="*/ 0 w 3333387"/>
                <a:gd name="connsiteY0" fmla="*/ 1244416 h 2448781"/>
                <a:gd name="connsiteX1" fmla="*/ 2934048 w 3333387"/>
                <a:gd name="connsiteY1" fmla="*/ 84661 h 2448781"/>
                <a:gd name="connsiteX2" fmla="*/ 3333388 w 3333387"/>
                <a:gd name="connsiteY2" fmla="*/ 2448781 h 2448781"/>
                <a:gd name="connsiteX3" fmla="*/ 0 w 3333387"/>
                <a:gd name="connsiteY3" fmla="*/ 1244416 h 2448781"/>
                <a:gd name="connsiteX0" fmla="*/ 0 w 3333387"/>
                <a:gd name="connsiteY0" fmla="*/ 1212423 h 2416788"/>
                <a:gd name="connsiteX1" fmla="*/ 2934048 w 3333387"/>
                <a:gd name="connsiteY1" fmla="*/ 52668 h 2416788"/>
                <a:gd name="connsiteX2" fmla="*/ 3333388 w 3333387"/>
                <a:gd name="connsiteY2" fmla="*/ 2416788 h 2416788"/>
                <a:gd name="connsiteX3" fmla="*/ 0 w 3333387"/>
                <a:gd name="connsiteY3" fmla="*/ 1212423 h 2416788"/>
                <a:gd name="connsiteX0" fmla="*/ 0 w 3333387"/>
                <a:gd name="connsiteY0" fmla="*/ 1230582 h 2434947"/>
                <a:gd name="connsiteX1" fmla="*/ 2876340 w 3333387"/>
                <a:gd name="connsiteY1" fmla="*/ 45285 h 2434947"/>
                <a:gd name="connsiteX2" fmla="*/ 3333388 w 3333387"/>
                <a:gd name="connsiteY2" fmla="*/ 2434947 h 2434947"/>
                <a:gd name="connsiteX3" fmla="*/ 0 w 3333387"/>
                <a:gd name="connsiteY3" fmla="*/ 1230582 h 2434947"/>
                <a:gd name="connsiteX0" fmla="*/ 0 w 2432576"/>
                <a:gd name="connsiteY0" fmla="*/ 1505027 h 2389662"/>
                <a:gd name="connsiteX1" fmla="*/ 1975529 w 2432576"/>
                <a:gd name="connsiteY1" fmla="*/ 0 h 2389662"/>
                <a:gd name="connsiteX2" fmla="*/ 2432577 w 2432576"/>
                <a:gd name="connsiteY2" fmla="*/ 2389662 h 2389662"/>
                <a:gd name="connsiteX3" fmla="*/ 0 w 2432576"/>
                <a:gd name="connsiteY3" fmla="*/ 1505027 h 2389662"/>
                <a:gd name="connsiteX0" fmla="*/ 0 w 2432576"/>
                <a:gd name="connsiteY0" fmla="*/ 1505027 h 2389662"/>
                <a:gd name="connsiteX1" fmla="*/ 1975529 w 2432576"/>
                <a:gd name="connsiteY1" fmla="*/ 0 h 2389662"/>
                <a:gd name="connsiteX2" fmla="*/ 2432577 w 2432576"/>
                <a:gd name="connsiteY2" fmla="*/ 2389662 h 2389662"/>
                <a:gd name="connsiteX3" fmla="*/ 0 w 2432576"/>
                <a:gd name="connsiteY3" fmla="*/ 1505027 h 2389662"/>
                <a:gd name="connsiteX0" fmla="*/ 0 w 2432576"/>
                <a:gd name="connsiteY0" fmla="*/ 1207662 h 2092297"/>
                <a:gd name="connsiteX1" fmla="*/ 1463304 w 2432576"/>
                <a:gd name="connsiteY1" fmla="*/ 0 h 2092297"/>
                <a:gd name="connsiteX2" fmla="*/ 2432577 w 2432576"/>
                <a:gd name="connsiteY2" fmla="*/ 2092297 h 2092297"/>
                <a:gd name="connsiteX3" fmla="*/ 0 w 2432576"/>
                <a:gd name="connsiteY3" fmla="*/ 1207662 h 2092297"/>
                <a:gd name="connsiteX0" fmla="*/ 0 w 2432576"/>
                <a:gd name="connsiteY0" fmla="*/ 1207662 h 2092297"/>
                <a:gd name="connsiteX1" fmla="*/ 1463304 w 2432576"/>
                <a:gd name="connsiteY1" fmla="*/ 0 h 2092297"/>
                <a:gd name="connsiteX2" fmla="*/ 2432577 w 2432576"/>
                <a:gd name="connsiteY2" fmla="*/ 2092297 h 2092297"/>
                <a:gd name="connsiteX3" fmla="*/ 0 w 2432576"/>
                <a:gd name="connsiteY3" fmla="*/ 1207662 h 2092297"/>
                <a:gd name="connsiteX0" fmla="*/ 0 w 2432576"/>
                <a:gd name="connsiteY0" fmla="*/ 1235466 h 2120101"/>
                <a:gd name="connsiteX1" fmla="*/ 1181016 w 2432576"/>
                <a:gd name="connsiteY1" fmla="*/ 0 h 2120101"/>
                <a:gd name="connsiteX2" fmla="*/ 2432577 w 2432576"/>
                <a:gd name="connsiteY2" fmla="*/ 2120101 h 2120101"/>
                <a:gd name="connsiteX3" fmla="*/ 0 w 2432576"/>
                <a:gd name="connsiteY3" fmla="*/ 1235466 h 2120101"/>
                <a:gd name="connsiteX0" fmla="*/ 0 w 2432576"/>
                <a:gd name="connsiteY0" fmla="*/ 1235466 h 2120101"/>
                <a:gd name="connsiteX1" fmla="*/ 1181016 w 2432576"/>
                <a:gd name="connsiteY1" fmla="*/ 0 h 2120101"/>
                <a:gd name="connsiteX2" fmla="*/ 2432577 w 2432576"/>
                <a:gd name="connsiteY2" fmla="*/ 2120101 h 2120101"/>
                <a:gd name="connsiteX3" fmla="*/ 0 w 2432576"/>
                <a:gd name="connsiteY3" fmla="*/ 1235466 h 2120101"/>
                <a:gd name="connsiteX0" fmla="*/ 0 w 2368747"/>
                <a:gd name="connsiteY0" fmla="*/ 1212878 h 2120101"/>
                <a:gd name="connsiteX1" fmla="*/ 1117187 w 2368747"/>
                <a:gd name="connsiteY1" fmla="*/ 0 h 2120101"/>
                <a:gd name="connsiteX2" fmla="*/ 2368748 w 2368747"/>
                <a:gd name="connsiteY2" fmla="*/ 2120101 h 2120101"/>
                <a:gd name="connsiteX3" fmla="*/ 0 w 2368747"/>
                <a:gd name="connsiteY3" fmla="*/ 1212878 h 2120101"/>
                <a:gd name="connsiteX0" fmla="*/ 0 w 2368747"/>
                <a:gd name="connsiteY0" fmla="*/ 1212878 h 2120101"/>
                <a:gd name="connsiteX1" fmla="*/ 1117187 w 2368747"/>
                <a:gd name="connsiteY1" fmla="*/ 0 h 2120101"/>
                <a:gd name="connsiteX2" fmla="*/ 2368748 w 2368747"/>
                <a:gd name="connsiteY2" fmla="*/ 2120101 h 2120101"/>
                <a:gd name="connsiteX3" fmla="*/ 0 w 2368747"/>
                <a:gd name="connsiteY3" fmla="*/ 1212878 h 2120101"/>
                <a:gd name="connsiteX0" fmla="*/ 0 w 2368747"/>
                <a:gd name="connsiteY0" fmla="*/ 1212878 h 2120101"/>
                <a:gd name="connsiteX1" fmla="*/ 1117187 w 2368747"/>
                <a:gd name="connsiteY1" fmla="*/ 0 h 2120101"/>
                <a:gd name="connsiteX2" fmla="*/ 2368748 w 2368747"/>
                <a:gd name="connsiteY2" fmla="*/ 2120101 h 2120101"/>
                <a:gd name="connsiteX3" fmla="*/ 0 w 2368747"/>
                <a:gd name="connsiteY3" fmla="*/ 1212878 h 2120101"/>
                <a:gd name="connsiteX0" fmla="*/ 1 w 2379707"/>
                <a:gd name="connsiteY0" fmla="*/ 1256936 h 2120101"/>
                <a:gd name="connsiteX1" fmla="*/ 1128147 w 2379707"/>
                <a:gd name="connsiteY1" fmla="*/ 0 h 2120101"/>
                <a:gd name="connsiteX2" fmla="*/ 2379708 w 2379707"/>
                <a:gd name="connsiteY2" fmla="*/ 2120101 h 2120101"/>
                <a:gd name="connsiteX3" fmla="*/ 1 w 2379707"/>
                <a:gd name="connsiteY3" fmla="*/ 1256936 h 2120101"/>
                <a:gd name="connsiteX0" fmla="*/ 1 w 2379707"/>
                <a:gd name="connsiteY0" fmla="*/ 1256936 h 2120101"/>
                <a:gd name="connsiteX1" fmla="*/ 1128147 w 2379707"/>
                <a:gd name="connsiteY1" fmla="*/ 0 h 2120101"/>
                <a:gd name="connsiteX2" fmla="*/ 2379708 w 2379707"/>
                <a:gd name="connsiteY2" fmla="*/ 2120101 h 2120101"/>
                <a:gd name="connsiteX3" fmla="*/ 1 w 2379707"/>
                <a:gd name="connsiteY3" fmla="*/ 1256936 h 2120101"/>
              </a:gdLst>
              <a:ahLst/>
              <a:cxnLst>
                <a:cxn ang="0">
                  <a:pos x="connsiteX0" y="connsiteY0"/>
                </a:cxn>
                <a:cxn ang="0">
                  <a:pos x="connsiteX1" y="connsiteY1"/>
                </a:cxn>
                <a:cxn ang="0">
                  <a:pos x="connsiteX2" y="connsiteY2"/>
                </a:cxn>
                <a:cxn ang="0">
                  <a:pos x="connsiteX3" y="connsiteY3"/>
                </a:cxn>
              </a:cxnLst>
              <a:rect l="l" t="t" r="r" b="b"/>
              <a:pathLst>
                <a:path w="2379707" h="2120101">
                  <a:moveTo>
                    <a:pt x="1" y="1256936"/>
                  </a:moveTo>
                  <a:cubicBezTo>
                    <a:pt x="498582" y="654380"/>
                    <a:pt x="153843" y="873569"/>
                    <a:pt x="1128147" y="0"/>
                  </a:cubicBezTo>
                  <a:lnTo>
                    <a:pt x="2379708" y="2120101"/>
                  </a:lnTo>
                  <a:lnTo>
                    <a:pt x="1" y="1256936"/>
                  </a:ln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29" name="直線單箭頭接點 28"/>
            <p:cNvCxnSpPr/>
            <p:nvPr/>
          </p:nvCxnSpPr>
          <p:spPr>
            <a:xfrm flipV="1">
              <a:off x="6184900" y="1384300"/>
              <a:ext cx="1473200" cy="2540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087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Shape 199"/>
        <p:cNvGrpSpPr/>
        <p:nvPr/>
      </p:nvGrpSpPr>
      <p:grpSpPr>
        <a:xfrm>
          <a:off x="0" y="0"/>
          <a:ext cx="0" cy="0"/>
          <a:chOff x="0" y="0"/>
          <a:chExt cx="0" cy="0"/>
        </a:xfrm>
      </p:grpSpPr>
      <p:pic>
        <p:nvPicPr>
          <p:cNvPr id="200" name="Google Shape;200;p26"/>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201" name="Google Shape;201;p26"/>
          <p:cNvSpPr/>
          <p:nvPr/>
        </p:nvSpPr>
        <p:spPr>
          <a:xfrm>
            <a:off x="-140259" y="1572809"/>
            <a:ext cx="12472518" cy="3712381"/>
          </a:xfrm>
          <a:prstGeom prst="rect">
            <a:avLst/>
          </a:prstGeom>
          <a:solidFill>
            <a:srgbClr val="F5DFDF"/>
          </a:solidFill>
          <a:ln>
            <a:noFill/>
          </a:ln>
        </p:spPr>
        <p:txBody>
          <a:bodyPr spcFirstLastPara="1" wrap="square" lIns="91425" tIns="45700" rIns="91425" bIns="45700" anchor="ctr" anchorCtr="0">
            <a:noAutofit/>
          </a:bodyPr>
          <a:lstStyle/>
          <a:p>
            <a:pPr marL="1800000" marR="0" lvl="0" indent="0" rtl="0">
              <a:lnSpc>
                <a:spcPct val="150000"/>
              </a:lnSpc>
              <a:spcBef>
                <a:spcPts val="0"/>
              </a:spcBef>
              <a:spcAft>
                <a:spcPts val="0"/>
              </a:spcAft>
              <a:buClr>
                <a:srgbClr val="000000"/>
              </a:buClr>
              <a:buSzPts val="4800"/>
              <a:buFont typeface="Arial"/>
              <a:buNone/>
            </a:pPr>
            <a:r>
              <a:rPr lang="en-US" altLang="zh-TW" sz="6000" b="1" i="0" u="none" strike="noStrike" cap="none" dirty="0">
                <a:solidFill>
                  <a:srgbClr val="FF0000"/>
                </a:solidFill>
                <a:latin typeface="Microsoft JhengHei"/>
                <a:ea typeface="Microsoft JhengHei"/>
                <a:cs typeface="Microsoft JhengHei"/>
                <a:sym typeface="Microsoft JhengHei"/>
              </a:rPr>
              <a:t>              </a:t>
            </a:r>
            <a:r>
              <a:rPr lang="zh-TW" sz="6000" b="1" i="0" u="none" strike="noStrike" cap="none" dirty="0">
                <a:solidFill>
                  <a:srgbClr val="FF0000"/>
                </a:solidFill>
                <a:latin typeface="Microsoft JhengHei"/>
                <a:ea typeface="Microsoft JhengHei"/>
                <a:cs typeface="Microsoft JhengHei"/>
                <a:sym typeface="Microsoft JhengHei"/>
              </a:rPr>
              <a:t>AlizaRing</a:t>
            </a:r>
            <a:endParaRPr sz="6000" b="1" i="0" u="none" strike="noStrike" cap="none" dirty="0">
              <a:solidFill>
                <a:srgbClr val="FF0000"/>
              </a:solidFill>
              <a:latin typeface="Microsoft JhengHei"/>
              <a:ea typeface="Microsoft JhengHei"/>
              <a:cs typeface="Microsoft JhengHei"/>
              <a:sym typeface="Microsoft JhengHei"/>
            </a:endParaRPr>
          </a:p>
          <a:p>
            <a:pPr marR="0" lvl="0" indent="0" algn="ctr" rtl="0">
              <a:lnSpc>
                <a:spcPct val="150000"/>
              </a:lnSpc>
              <a:spcBef>
                <a:spcPts val="0"/>
              </a:spcBef>
              <a:spcAft>
                <a:spcPts val="0"/>
              </a:spcAft>
              <a:buClr>
                <a:srgbClr val="000000"/>
              </a:buClr>
              <a:buSzPts val="4400"/>
              <a:buFont typeface="Arial"/>
              <a:buNone/>
            </a:pPr>
            <a:r>
              <a:rPr lang="zh-TW" altLang="en-US" sz="6000" b="1" dirty="0">
                <a:solidFill>
                  <a:schemeClr val="dk1"/>
                </a:solidFill>
                <a:latin typeface="Microsoft JhengHei"/>
                <a:ea typeface="Microsoft JhengHei"/>
                <a:cs typeface="Microsoft JhengHei"/>
                <a:sym typeface="Microsoft JhengHei"/>
              </a:rPr>
              <a:t>緊急要優先，重要不遺漏</a:t>
            </a:r>
            <a:endParaRPr sz="2000" b="0" i="0" u="none" strike="noStrike" cap="none"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801A076C-2A46-47D3-BC43-6F34AD73FB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Tree>
    <p:extLst>
      <p:ext uri="{BB962C8B-B14F-4D97-AF65-F5344CB8AC3E}">
        <p14:creationId xmlns:p14="http://schemas.microsoft.com/office/powerpoint/2010/main" val="1038341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Shape 214"/>
        <p:cNvGrpSpPr/>
        <p:nvPr/>
      </p:nvGrpSpPr>
      <p:grpSpPr>
        <a:xfrm>
          <a:off x="0" y="0"/>
          <a:ext cx="0" cy="0"/>
          <a:chOff x="0" y="0"/>
          <a:chExt cx="0" cy="0"/>
        </a:xfrm>
      </p:grpSpPr>
      <p:sp>
        <p:nvSpPr>
          <p:cNvPr id="215" name="Google Shape;215;p27"/>
          <p:cNvSpPr/>
          <p:nvPr/>
        </p:nvSpPr>
        <p:spPr>
          <a:xfrm>
            <a:off x="298571" y="1413165"/>
            <a:ext cx="11780284" cy="5108822"/>
          </a:xfrm>
          <a:prstGeom prst="roundRect">
            <a:avLst>
              <a:gd name="adj" fmla="val 16667"/>
            </a:avLst>
          </a:prstGeom>
          <a:solidFill>
            <a:srgbClr val="F3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7"/>
          <p:cNvSpPr/>
          <p:nvPr/>
        </p:nvSpPr>
        <p:spPr>
          <a:xfrm>
            <a:off x="3738844" y="1938885"/>
            <a:ext cx="8026020" cy="2173485"/>
          </a:xfrm>
          <a:prstGeom prst="rect">
            <a:avLst/>
          </a:prstGeom>
          <a:solidFill>
            <a:srgbClr val="F3D9D9"/>
          </a:solidFill>
          <a:ln>
            <a:noFill/>
          </a:ln>
        </p:spPr>
        <p:txBody>
          <a:bodyPr spcFirstLastPara="1" wrap="square" lIns="91425" tIns="45700" rIns="91425" bIns="45700" anchor="ctr" anchorCtr="0">
            <a:noAutofit/>
          </a:bodyPr>
          <a:lstStyle/>
          <a:p>
            <a:pPr marL="997200" marR="0" lvl="0" indent="-431800" algn="l" rtl="0">
              <a:lnSpc>
                <a:spcPct val="150000"/>
              </a:lnSpc>
              <a:spcBef>
                <a:spcPts val="0"/>
              </a:spcBef>
              <a:spcAft>
                <a:spcPts val="0"/>
              </a:spcAft>
              <a:buClr>
                <a:schemeClr val="dk1"/>
              </a:buClr>
              <a:buSzPts val="2800"/>
              <a:buFont typeface="Arial"/>
              <a:buChar char="•"/>
            </a:pPr>
            <a:r>
              <a:rPr lang="zh-TW" sz="2800" b="0" i="0" u="none" strike="noStrike" cap="none" dirty="0">
                <a:solidFill>
                  <a:schemeClr val="dk1"/>
                </a:solidFill>
                <a:latin typeface="Microsoft JhengHei"/>
                <a:ea typeface="Microsoft JhengHei"/>
                <a:cs typeface="Microsoft JhengHei"/>
                <a:sym typeface="Microsoft JhengHei"/>
              </a:rPr>
              <a:t>功能：</a:t>
            </a:r>
            <a:endParaRPr sz="2800" b="0" i="0" u="none" strike="noStrike" cap="none" dirty="0">
              <a:solidFill>
                <a:schemeClr val="dk1"/>
              </a:solidFill>
              <a:highlight>
                <a:srgbClr val="FFFF00"/>
              </a:highlight>
              <a:latin typeface="Microsoft JhengHei"/>
              <a:ea typeface="Microsoft JhengHei"/>
              <a:cs typeface="Microsoft JhengHei"/>
              <a:sym typeface="Microsoft JhengHei"/>
            </a:endParaRPr>
          </a:p>
          <a:p>
            <a:pPr marL="1439999" marR="0" lvl="0" indent="-488950" algn="l" rtl="0">
              <a:lnSpc>
                <a:spcPct val="150000"/>
              </a:lnSpc>
              <a:spcBef>
                <a:spcPts val="0"/>
              </a:spcBef>
              <a:spcAft>
                <a:spcPts val="0"/>
              </a:spcAft>
              <a:buClr>
                <a:schemeClr val="dk1"/>
              </a:buClr>
              <a:buSzPts val="2800"/>
              <a:buFont typeface="Arial"/>
              <a:buAutoNum type="arabicPeriod"/>
            </a:pPr>
            <a:r>
              <a:rPr lang="zh-TW" sz="2800" dirty="0">
                <a:solidFill>
                  <a:srgbClr val="FF0000"/>
                </a:solidFill>
                <a:latin typeface="Microsoft JhengHei"/>
                <a:ea typeface="Microsoft JhengHei"/>
                <a:cs typeface="Microsoft JhengHei"/>
                <a:sym typeface="Microsoft JhengHei"/>
              </a:rPr>
              <a:t>提前得知</a:t>
            </a:r>
            <a:r>
              <a:rPr lang="zh-TW" altLang="en-US" sz="2800" dirty="0">
                <a:solidFill>
                  <a:schemeClr val="dk1"/>
                </a:solidFill>
                <a:latin typeface="Microsoft JhengHei"/>
                <a:ea typeface="Microsoft JhengHei"/>
                <a:cs typeface="Microsoft JhengHei"/>
                <a:sym typeface="Microsoft JhengHei"/>
              </a:rPr>
              <a:t>紅鈴的事件</a:t>
            </a:r>
            <a:endParaRPr sz="2800" dirty="0">
              <a:solidFill>
                <a:schemeClr val="dk1"/>
              </a:solidFill>
              <a:latin typeface="Microsoft JhengHei"/>
              <a:ea typeface="Microsoft JhengHei"/>
              <a:cs typeface="Microsoft JhengHei"/>
              <a:sym typeface="Microsoft JhengHei"/>
            </a:endParaRPr>
          </a:p>
          <a:p>
            <a:pPr marL="1439999" marR="0" lvl="0" indent="-488950" algn="l" rtl="0">
              <a:lnSpc>
                <a:spcPct val="150000"/>
              </a:lnSpc>
              <a:spcBef>
                <a:spcPts val="0"/>
              </a:spcBef>
              <a:spcAft>
                <a:spcPts val="0"/>
              </a:spcAft>
              <a:buClr>
                <a:schemeClr val="dk1"/>
              </a:buClr>
              <a:buSzPts val="2800"/>
              <a:buFont typeface="Arial"/>
              <a:buAutoNum type="arabicPeriod"/>
            </a:pPr>
            <a:r>
              <a:rPr lang="zh-TW" altLang="en-US" sz="2800" dirty="0">
                <a:solidFill>
                  <a:schemeClr val="dk1"/>
                </a:solidFill>
                <a:latin typeface="Microsoft JhengHei"/>
                <a:ea typeface="Microsoft JhengHei"/>
                <a:cs typeface="Microsoft JhengHei"/>
                <a:sym typeface="Microsoft JhengHei"/>
              </a:rPr>
              <a:t>透過</a:t>
            </a:r>
            <a:r>
              <a:rPr lang="zh-TW" sz="2800" b="0" i="0" u="none" strike="noStrike" cap="none" dirty="0">
                <a:solidFill>
                  <a:srgbClr val="FF0000"/>
                </a:solidFill>
                <a:latin typeface="Microsoft JhengHei"/>
                <a:ea typeface="Microsoft JhengHei"/>
                <a:cs typeface="Microsoft JhengHei"/>
                <a:sym typeface="Microsoft JhengHei"/>
              </a:rPr>
              <a:t>語音辨識</a:t>
            </a:r>
            <a:r>
              <a:rPr lang="zh-TW" sz="2800" dirty="0">
                <a:solidFill>
                  <a:schemeClr val="dk1"/>
                </a:solidFill>
                <a:latin typeface="Microsoft JhengHei"/>
                <a:ea typeface="Microsoft JhengHei"/>
                <a:cs typeface="Microsoft JhengHei"/>
                <a:sym typeface="Microsoft JhengHei"/>
              </a:rPr>
              <a:t>，</a:t>
            </a:r>
            <a:r>
              <a:rPr lang="zh-TW" sz="2800" b="0" i="0" u="none" strike="noStrike" cap="none" dirty="0">
                <a:solidFill>
                  <a:srgbClr val="FF0000"/>
                </a:solidFill>
                <a:latin typeface="Microsoft JhengHei"/>
                <a:ea typeface="Microsoft JhengHei"/>
                <a:cs typeface="Microsoft JhengHei"/>
                <a:sym typeface="Microsoft JhengHei"/>
              </a:rPr>
              <a:t>分析</a:t>
            </a:r>
            <a:r>
              <a:rPr lang="zh-TW" sz="2800" b="0" i="0" u="none" strike="noStrike" cap="none" dirty="0">
                <a:solidFill>
                  <a:schemeClr val="tx1"/>
                </a:solidFill>
                <a:latin typeface="Microsoft JhengHei"/>
                <a:ea typeface="Microsoft JhengHei"/>
                <a:cs typeface="Microsoft JhengHei"/>
                <a:sym typeface="Microsoft JhengHei"/>
              </a:rPr>
              <a:t>病人需求</a:t>
            </a:r>
            <a:r>
              <a:rPr lang="zh-TW" sz="2800" b="0" i="0" u="none" strike="noStrike" cap="none" dirty="0">
                <a:solidFill>
                  <a:srgbClr val="FF0000"/>
                </a:solidFill>
                <a:latin typeface="Microsoft JhengHei"/>
                <a:ea typeface="Microsoft JhengHei"/>
                <a:cs typeface="Microsoft JhengHei"/>
                <a:sym typeface="Microsoft JhengHei"/>
              </a:rPr>
              <a:t>的緊急程度</a:t>
            </a:r>
            <a:endParaRPr lang="en-US" altLang="zh-TW" sz="2800" b="0" i="0" u="none" strike="noStrike" cap="none" dirty="0">
              <a:solidFill>
                <a:srgbClr val="FF0000"/>
              </a:solidFill>
              <a:latin typeface="Microsoft JhengHei"/>
              <a:ea typeface="Microsoft JhengHei"/>
              <a:cs typeface="Microsoft JhengHei"/>
              <a:sym typeface="Microsoft JhengHei"/>
            </a:endParaRPr>
          </a:p>
          <a:p>
            <a:pPr marL="1439999" marR="0" lvl="0" indent="-488950" algn="l" rtl="0">
              <a:lnSpc>
                <a:spcPct val="150000"/>
              </a:lnSpc>
              <a:spcBef>
                <a:spcPts val="0"/>
              </a:spcBef>
              <a:spcAft>
                <a:spcPts val="0"/>
              </a:spcAft>
              <a:buClr>
                <a:schemeClr val="dk1"/>
              </a:buClr>
              <a:buSzPts val="2800"/>
              <a:buFont typeface="Arial"/>
              <a:buAutoNum type="arabicPeriod"/>
            </a:pPr>
            <a:r>
              <a:rPr lang="zh-TW" altLang="en-US" sz="2800" dirty="0">
                <a:solidFill>
                  <a:schemeClr val="tx1"/>
                </a:solidFill>
                <a:latin typeface="Microsoft JhengHei"/>
                <a:ea typeface="Microsoft JhengHei"/>
                <a:cs typeface="Microsoft JhengHei"/>
                <a:sym typeface="Microsoft JhengHei"/>
              </a:rPr>
              <a:t>可依各</a:t>
            </a:r>
            <a:r>
              <a:rPr lang="zh-TW" altLang="en-US" sz="2800" dirty="0">
                <a:solidFill>
                  <a:srgbClr val="FF0000"/>
                </a:solidFill>
                <a:latin typeface="Microsoft JhengHei"/>
                <a:ea typeface="Microsoft JhengHei"/>
                <a:cs typeface="Microsoft JhengHei"/>
                <a:sym typeface="Microsoft JhengHei"/>
              </a:rPr>
              <a:t>科別調整分級</a:t>
            </a:r>
            <a:r>
              <a:rPr lang="zh-TW" altLang="en-US" sz="2800" dirty="0">
                <a:solidFill>
                  <a:schemeClr val="tx1"/>
                </a:solidFill>
                <a:latin typeface="Microsoft JhengHei"/>
                <a:ea typeface="Microsoft JhengHei"/>
                <a:cs typeface="Microsoft JhengHei"/>
                <a:sym typeface="Microsoft JhengHei"/>
              </a:rPr>
              <a:t>順序</a:t>
            </a:r>
            <a:endParaRPr sz="2800" dirty="0">
              <a:solidFill>
                <a:schemeClr val="tx1"/>
              </a:solidFill>
              <a:latin typeface="Microsoft JhengHei"/>
              <a:ea typeface="Microsoft JhengHei"/>
              <a:cs typeface="Microsoft JhengHei"/>
              <a:sym typeface="Microsoft JhengHei"/>
            </a:endParaRPr>
          </a:p>
        </p:txBody>
      </p:sp>
      <p:cxnSp>
        <p:nvCxnSpPr>
          <p:cNvPr id="217" name="Google Shape;217;p27"/>
          <p:cNvCxnSpPr/>
          <p:nvPr/>
        </p:nvCxnSpPr>
        <p:spPr>
          <a:xfrm>
            <a:off x="3762940" y="1718832"/>
            <a:ext cx="0" cy="4456386"/>
          </a:xfrm>
          <a:prstGeom prst="straightConnector1">
            <a:avLst/>
          </a:prstGeom>
          <a:noFill/>
          <a:ln w="19050" cap="flat" cmpd="sng">
            <a:solidFill>
              <a:schemeClr val="dk1"/>
            </a:solidFill>
            <a:prstDash val="solid"/>
            <a:miter lim="800000"/>
            <a:headEnd type="none" w="sm" len="sm"/>
            <a:tailEnd type="none" w="sm" len="sm"/>
          </a:ln>
        </p:spPr>
      </p:cxnSp>
      <p:sp>
        <p:nvSpPr>
          <p:cNvPr id="220" name="Google Shape;220;p27"/>
          <p:cNvSpPr/>
          <p:nvPr/>
        </p:nvSpPr>
        <p:spPr>
          <a:xfrm>
            <a:off x="4354543" y="4589069"/>
            <a:ext cx="6818718" cy="1488300"/>
          </a:xfrm>
          <a:prstGeom prst="rect">
            <a:avLst/>
          </a:prstGeom>
          <a:noFill/>
          <a:ln>
            <a:noFill/>
          </a:ln>
        </p:spPr>
        <p:txBody>
          <a:bodyPr spcFirstLastPara="1" wrap="square" lIns="91425" tIns="45700" rIns="91425" bIns="45700" anchor="ctr" anchorCtr="0">
            <a:noAutofit/>
          </a:bodyPr>
          <a:lstStyle/>
          <a:p>
            <a:pPr marL="457200" marR="0" lvl="0" indent="-457200" algn="l" rtl="0">
              <a:lnSpc>
                <a:spcPct val="150000"/>
              </a:lnSpc>
              <a:spcBef>
                <a:spcPts val="0"/>
              </a:spcBef>
              <a:spcAft>
                <a:spcPts val="0"/>
              </a:spcAft>
              <a:buClr>
                <a:srgbClr val="000000"/>
              </a:buClr>
              <a:buSzPts val="3200"/>
              <a:buFont typeface="Arial"/>
              <a:buChar char="•"/>
            </a:pPr>
            <a:r>
              <a:rPr lang="zh-TW" sz="2800" b="0" i="0" u="none" strike="noStrike" cap="none" dirty="0">
                <a:solidFill>
                  <a:schemeClr val="dk1"/>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效益</a:t>
            </a:r>
            <a:r>
              <a:rPr lang="zh-TW" altLang="en-US" sz="2800" dirty="0">
                <a:solidFill>
                  <a:schemeClr val="dk1"/>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a:t>
            </a:r>
            <a:endParaRPr lang="en-US" altLang="zh-TW" sz="2800" dirty="0">
              <a:solidFill>
                <a:schemeClr val="dk1"/>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endParaRPr>
          </a:p>
          <a:p>
            <a:pPr marR="0" lvl="0" algn="l" rtl="0">
              <a:lnSpc>
                <a:spcPct val="150000"/>
              </a:lnSpc>
              <a:spcBef>
                <a:spcPts val="0"/>
              </a:spcBef>
              <a:spcAft>
                <a:spcPts val="0"/>
              </a:spcAft>
              <a:buClr>
                <a:srgbClr val="000000"/>
              </a:buClr>
              <a:buSzPts val="3200"/>
            </a:pPr>
            <a:r>
              <a:rPr lang="en-US" altLang="zh-TW" sz="2800" i="0" u="none" strike="noStrike" cap="none" dirty="0">
                <a:solidFill>
                  <a:srgbClr val="FF0000"/>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t>
            </a:r>
            <a:r>
              <a:rPr lang="zh-TW" altLang="en-US" sz="2800" i="0" u="none" strike="noStrike" cap="none" dirty="0">
                <a:solidFill>
                  <a:srgbClr val="FF0000"/>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  </a:t>
            </a:r>
            <a:r>
              <a:rPr lang="zh-TW" altLang="en-US" sz="4000" u="sng" strike="noStrike" cap="none" dirty="0">
                <a:solidFill>
                  <a:srgbClr val="FF0000"/>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即刻</a:t>
            </a:r>
            <a:r>
              <a:rPr lang="zh-TW" altLang="en-US" sz="4000" u="sng" strike="noStrike" cap="none" dirty="0">
                <a:solidFill>
                  <a:srgbClr val="FF0000"/>
                </a:solidFill>
                <a:latin typeface="Microsoft JhengHei"/>
                <a:ea typeface="Microsoft JhengHei"/>
                <a:cs typeface="Microsoft JhengHei"/>
                <a:sym typeface="Microsoft JhengHe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分類，立即處理</a:t>
            </a:r>
            <a:endParaRPr sz="2800" u="sng" strike="noStrike" cap="none" dirty="0">
              <a:solidFill>
                <a:srgbClr val="FF0000"/>
              </a:solidFill>
              <a:latin typeface="Microsoft JhengHei"/>
              <a:ea typeface="Microsoft JhengHei"/>
              <a:cs typeface="Microsoft JhengHei"/>
              <a:sym typeface="Microsoft JhengHei"/>
            </a:endParaRPr>
          </a:p>
        </p:txBody>
      </p:sp>
      <p:sp>
        <p:nvSpPr>
          <p:cNvPr id="222" name="Google Shape;222;p27"/>
          <p:cNvSpPr txBox="1"/>
          <p:nvPr/>
        </p:nvSpPr>
        <p:spPr>
          <a:xfrm>
            <a:off x="927449" y="303525"/>
            <a:ext cx="10522527" cy="91394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zh-TW" sz="3600" b="1" i="0" u="none" strike="noStrike" cap="none" dirty="0">
                <a:solidFill>
                  <a:srgbClr val="FF0000"/>
                </a:solidFill>
                <a:latin typeface="DFKai-SB"/>
                <a:ea typeface="DFKai-SB"/>
                <a:cs typeface="DFKai-SB"/>
                <a:sym typeface="DFKai-SB"/>
              </a:rPr>
              <a:t>「</a:t>
            </a:r>
            <a:r>
              <a:rPr lang="zh-TW" sz="3600" b="1" i="0" u="none" strike="noStrike" cap="none" dirty="0">
                <a:solidFill>
                  <a:srgbClr val="FF0000"/>
                </a:solidFill>
                <a:latin typeface="Microsoft JhengHei"/>
                <a:ea typeface="Microsoft JhengHei"/>
                <a:cs typeface="Microsoft JhengHei"/>
                <a:sym typeface="Microsoft JhengHei"/>
              </a:rPr>
              <a:t>語音</a:t>
            </a:r>
            <a:r>
              <a:rPr lang="zh-TW" sz="3600" b="1" i="0" u="none" strike="noStrike" cap="none" dirty="0">
                <a:solidFill>
                  <a:schemeClr val="dk1"/>
                </a:solidFill>
                <a:latin typeface="Microsoft JhengHei"/>
                <a:ea typeface="Microsoft JhengHei"/>
                <a:cs typeface="Microsoft JhengHei"/>
                <a:sym typeface="Microsoft JhengHei"/>
              </a:rPr>
              <a:t>辨識</a:t>
            </a:r>
            <a:r>
              <a:rPr lang="zh-TW" sz="3600" b="1" i="0" u="none" strike="noStrike" cap="none" dirty="0">
                <a:solidFill>
                  <a:srgbClr val="FF0000"/>
                </a:solidFill>
                <a:latin typeface="DFKai-SB"/>
                <a:ea typeface="DFKai-SB"/>
                <a:cs typeface="DFKai-SB"/>
                <a:sym typeface="DFKai-SB"/>
              </a:rPr>
              <a:t>」</a:t>
            </a:r>
            <a:br>
              <a:rPr lang="zh-TW" sz="3600" b="1" i="0" u="none" strike="noStrike" cap="none" dirty="0">
                <a:solidFill>
                  <a:schemeClr val="dk1"/>
                </a:solidFill>
                <a:latin typeface="Microsoft JhengHei"/>
                <a:ea typeface="Microsoft JhengHei"/>
                <a:cs typeface="Microsoft JhengHei"/>
                <a:sym typeface="Microsoft JhengHei"/>
              </a:rPr>
            </a:br>
            <a:r>
              <a:rPr lang="zh-TW" sz="3600" b="1" i="0" u="none" strike="noStrike" cap="none" dirty="0">
                <a:solidFill>
                  <a:srgbClr val="FF0000"/>
                </a:solidFill>
                <a:latin typeface="Microsoft JhengHei"/>
                <a:ea typeface="Microsoft JhengHei"/>
                <a:cs typeface="Microsoft JhengHei"/>
                <a:sym typeface="Microsoft JhengHei"/>
              </a:rPr>
              <a:t>即時分析</a:t>
            </a:r>
            <a:r>
              <a:rPr lang="zh-TW" sz="3600" b="1" i="0" u="none" strike="noStrike" cap="none" dirty="0">
                <a:solidFill>
                  <a:schemeClr val="dk1"/>
                </a:solidFill>
                <a:latin typeface="Microsoft JhengHei"/>
                <a:ea typeface="Microsoft JhengHei"/>
                <a:cs typeface="Microsoft JhengHei"/>
                <a:sym typeface="Microsoft JhengHei"/>
              </a:rPr>
              <a:t>病人需求，</a:t>
            </a:r>
            <a:r>
              <a:rPr lang="zh-TW" altLang="en-US" sz="3600" b="1" i="0" u="none" strike="noStrike" cap="none" dirty="0">
                <a:solidFill>
                  <a:schemeClr val="dk1"/>
                </a:solidFill>
                <a:latin typeface="Microsoft JhengHei"/>
                <a:ea typeface="Microsoft JhengHei"/>
                <a:cs typeface="Microsoft JhengHei"/>
                <a:sym typeface="Microsoft JhengHei"/>
              </a:rPr>
              <a:t>立即處理</a:t>
            </a:r>
            <a:r>
              <a:rPr lang="zh-TW" sz="3600" b="1" i="0" u="none" strike="noStrike" cap="none" dirty="0">
                <a:solidFill>
                  <a:srgbClr val="FF0000"/>
                </a:solidFill>
                <a:latin typeface="Microsoft JhengHei"/>
                <a:ea typeface="Microsoft JhengHei"/>
                <a:cs typeface="Microsoft JhengHei"/>
                <a:sym typeface="Microsoft JhengHei"/>
              </a:rPr>
              <a:t>緊急病人</a:t>
            </a:r>
            <a:endParaRPr sz="3600" b="1" i="0" u="none" strike="noStrike" cap="none" dirty="0">
              <a:solidFill>
                <a:srgbClr val="FF0000"/>
              </a:solidFill>
              <a:latin typeface="Microsoft JhengHei"/>
              <a:ea typeface="Microsoft JhengHei"/>
              <a:cs typeface="Microsoft JhengHei"/>
              <a:sym typeface="Microsoft JhengHei"/>
            </a:endParaRPr>
          </a:p>
        </p:txBody>
      </p:sp>
      <p:pic>
        <p:nvPicPr>
          <p:cNvPr id="218" name="Google Shape;218;p27"/>
          <p:cNvPicPr preferRelativeResize="0"/>
          <p:nvPr/>
        </p:nvPicPr>
        <p:blipFill rotWithShape="1">
          <a:blip r:embed="rId4">
            <a:alphaModFix/>
          </a:blip>
          <a:srcRect/>
          <a:stretch/>
        </p:blipFill>
        <p:spPr>
          <a:xfrm>
            <a:off x="9978507" y="6175218"/>
            <a:ext cx="2310137" cy="682782"/>
          </a:xfrm>
          <a:prstGeom prst="rect">
            <a:avLst/>
          </a:prstGeom>
          <a:noFill/>
          <a:ln>
            <a:noFill/>
          </a:ln>
        </p:spPr>
      </p:pic>
      <p:sp>
        <p:nvSpPr>
          <p:cNvPr id="2" name="投影片編號版面配置區 1">
            <a:extLst>
              <a:ext uri="{FF2B5EF4-FFF2-40B4-BE49-F238E27FC236}">
                <a16:creationId xmlns:a16="http://schemas.microsoft.com/office/drawing/2014/main" id="{C987224B-1375-407A-A57E-85DA856A3A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91" y="1938885"/>
            <a:ext cx="2788194" cy="2788194"/>
          </a:xfrm>
          <a:prstGeom prst="rect">
            <a:avLst/>
          </a:prstGeom>
        </p:spPr>
      </p:pic>
      <p:sp>
        <p:nvSpPr>
          <p:cNvPr id="11" name="Google Shape;219;p27">
            <a:extLst>
              <a:ext uri="{FF2B5EF4-FFF2-40B4-BE49-F238E27FC236}">
                <a16:creationId xmlns:a16="http://schemas.microsoft.com/office/drawing/2014/main" id="{4F26A4DF-D929-439D-90C9-DE60152C0E95}"/>
              </a:ext>
            </a:extLst>
          </p:cNvPr>
          <p:cNvSpPr/>
          <p:nvPr/>
        </p:nvSpPr>
        <p:spPr>
          <a:xfrm>
            <a:off x="392825" y="4900852"/>
            <a:ext cx="3319127" cy="1384954"/>
          </a:xfrm>
          <a:prstGeom prst="rect">
            <a:avLst/>
          </a:prstGeom>
          <a:noFill/>
          <a:ln>
            <a:noFill/>
          </a:ln>
        </p:spPr>
        <p:txBody>
          <a:bodyPr spcFirstLastPara="1" wrap="square" lIns="91425" tIns="45700" rIns="91425" bIns="45700" anchor="t" anchorCtr="0">
            <a:spAutoFit/>
          </a:bodyPr>
          <a:lstStyle/>
          <a:p>
            <a:pPr marL="571500" marR="0" lvl="0" indent="-495300" algn="l" rtl="0">
              <a:lnSpc>
                <a:spcPct val="150000"/>
              </a:lnSpc>
              <a:spcBef>
                <a:spcPts val="0"/>
              </a:spcBef>
              <a:spcAft>
                <a:spcPts val="0"/>
              </a:spcAft>
              <a:buClr>
                <a:schemeClr val="dk1"/>
              </a:buClr>
              <a:buSzPts val="2000"/>
              <a:buFont typeface="Arial"/>
              <a:buChar char="•"/>
            </a:pPr>
            <a:r>
              <a:rPr lang="zh-TW" sz="2800" b="0" i="0" u="none" strike="noStrike" cap="none" dirty="0">
                <a:solidFill>
                  <a:schemeClr val="dk1"/>
                </a:solidFill>
                <a:latin typeface="Microsoft JhengHei"/>
                <a:ea typeface="Microsoft JhengHei"/>
                <a:cs typeface="Microsoft JhengHei"/>
                <a:sym typeface="Microsoft JhengHei"/>
              </a:rPr>
              <a:t>場域：病房</a:t>
            </a:r>
            <a:endParaRPr sz="2800" dirty="0"/>
          </a:p>
          <a:p>
            <a:pPr marL="571500" marR="0" lvl="0" indent="-495300" algn="l" rtl="0">
              <a:lnSpc>
                <a:spcPct val="150000"/>
              </a:lnSpc>
              <a:spcBef>
                <a:spcPts val="0"/>
              </a:spcBef>
              <a:spcAft>
                <a:spcPts val="0"/>
              </a:spcAft>
              <a:buClr>
                <a:schemeClr val="dk1"/>
              </a:buClr>
              <a:buSzPts val="2000"/>
              <a:buFont typeface="Arial"/>
              <a:buChar char="•"/>
            </a:pPr>
            <a:r>
              <a:rPr lang="zh-TW" sz="2800" b="0" i="0" u="none" strike="noStrike" cap="none" dirty="0">
                <a:solidFill>
                  <a:schemeClr val="dk1"/>
                </a:solidFill>
                <a:latin typeface="Microsoft JhengHei"/>
                <a:ea typeface="Microsoft JhengHei"/>
                <a:cs typeface="Microsoft JhengHei"/>
                <a:sym typeface="Microsoft JhengHei"/>
              </a:rPr>
              <a:t>對象：護理師</a:t>
            </a:r>
            <a:endParaRPr sz="2800" b="0" i="0" u="none" strike="noStrike" cap="none" dirty="0">
              <a:solidFill>
                <a:schemeClr val="dk1"/>
              </a:solidFill>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2505</TotalTime>
  <Words>707</Words>
  <Application>Microsoft Office PowerPoint</Application>
  <PresentationFormat>寬螢幕</PresentationFormat>
  <Paragraphs>137</Paragraphs>
  <Slides>19</Slides>
  <Notes>13</Notes>
  <HiddenSlides>0</HiddenSlides>
  <MMClips>6</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19</vt:i4>
      </vt:variant>
    </vt:vector>
  </HeadingPairs>
  <TitlesOfParts>
    <vt:vector size="30" baseType="lpstr">
      <vt:lpstr>微軟正黑體</vt:lpstr>
      <vt:lpstr>微軟正黑體</vt:lpstr>
      <vt:lpstr>新細明體</vt:lpstr>
      <vt:lpstr>新細明體</vt:lpstr>
      <vt:lpstr>標楷體</vt:lpstr>
      <vt:lpstr>標楷體</vt:lpstr>
      <vt:lpstr>Arial</vt:lpstr>
      <vt:lpstr>Arial Black</vt:lpstr>
      <vt:lpstr>Calibri</vt:lpstr>
      <vt:lpstr>Wingdings</vt:lpstr>
      <vt:lpstr>Office 佈景主題</vt:lpstr>
      <vt:lpstr>PowerPoint 簡報</vt:lpstr>
      <vt:lpstr>醫院紅鈴系統</vt:lpstr>
      <vt:lpstr>PowerPoint 簡報</vt:lpstr>
      <vt:lpstr>PowerPoint 簡報</vt:lpstr>
      <vt:lpstr>問卷調查</vt:lpstr>
      <vt:lpstr>問卷結果</vt:lpstr>
      <vt:lpstr>問卷結果</vt:lpstr>
      <vt:lpstr>PowerPoint 簡報</vt:lpstr>
      <vt:lpstr>PowerPoint 簡報</vt:lpstr>
      <vt:lpstr>「語音辨識」 即時分析病人需求，立即處理緊急病人</vt:lpstr>
      <vt:lpstr>AlizaRing 紅鈴系統</vt:lpstr>
      <vt:lpstr>PowerPoint 簡報</vt:lpstr>
      <vt:lpstr>護理端使用者介面</vt:lpstr>
      <vt:lpstr>AlizaRing 技術層面</vt:lpstr>
      <vt:lpstr>語音辨識 (Cyberon DSpotter)</vt:lpstr>
      <vt:lpstr>無線傳輸 (WIFI)</vt:lpstr>
      <vt:lpstr>訊息接收及呈現</vt:lpstr>
      <vt:lpstr>AlizaRing 未來展望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AlizaRing 一鈴在手，事務無懼</dc:title>
  <dc:creator>彭玉慧</dc:creator>
  <cp:lastModifiedBy>何祁恩</cp:lastModifiedBy>
  <cp:revision>150</cp:revision>
  <dcterms:created xsi:type="dcterms:W3CDTF">2023-03-07T04:46:34Z</dcterms:created>
  <dcterms:modified xsi:type="dcterms:W3CDTF">2023-07-16T15:34:48Z</dcterms:modified>
</cp:coreProperties>
</file>